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21"/>
  </p:notesMasterIdLst>
  <p:handoutMasterIdLst>
    <p:handoutMasterId r:id="rId22"/>
  </p:handoutMasterIdLst>
  <p:sldIdLst>
    <p:sldId id="257" r:id="rId5"/>
    <p:sldId id="389" r:id="rId6"/>
    <p:sldId id="384" r:id="rId7"/>
    <p:sldId id="317" r:id="rId8"/>
    <p:sldId id="392" r:id="rId9"/>
    <p:sldId id="394" r:id="rId10"/>
    <p:sldId id="395" r:id="rId11"/>
    <p:sldId id="279" r:id="rId12"/>
    <p:sldId id="278" r:id="rId13"/>
    <p:sldId id="398" r:id="rId14"/>
    <p:sldId id="268" r:id="rId15"/>
    <p:sldId id="396" r:id="rId16"/>
    <p:sldId id="399" r:id="rId17"/>
    <p:sldId id="397" r:id="rId18"/>
    <p:sldId id="281" r:id="rId19"/>
    <p:sldId id="39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725" autoAdjust="0"/>
  </p:normalViewPr>
  <p:slideViewPr>
    <p:cSldViewPr snapToGrid="0">
      <p:cViewPr varScale="1">
        <p:scale>
          <a:sx n="86" d="100"/>
          <a:sy n="86" d="100"/>
        </p:scale>
        <p:origin x="562" y="58"/>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4/13/2022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4/13/2022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6</a:t>
            </a:fld>
            <a:endParaRPr lang="en-US"/>
          </a:p>
        </p:txBody>
      </p:sp>
    </p:spTree>
    <p:extLst>
      <p:ext uri="{BB962C8B-B14F-4D97-AF65-F5344CB8AC3E}">
        <p14:creationId xmlns:p14="http://schemas.microsoft.com/office/powerpoint/2010/main" val="25176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11</a:t>
            </a:fld>
            <a:endParaRPr lang="en-US"/>
          </a:p>
        </p:txBody>
      </p:sp>
    </p:spTree>
    <p:extLst>
      <p:ext uri="{BB962C8B-B14F-4D97-AF65-F5344CB8AC3E}">
        <p14:creationId xmlns:p14="http://schemas.microsoft.com/office/powerpoint/2010/main" val="396330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hyperlink" Target="https://www.ipl.org/topics/automobile"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6" name="Oval 6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8" name="Oval 6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0" name="Group 6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71" name="Freeform: Shape 7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3" name="Oval 7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 name="Oval 7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76" name="Rectangle 7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550864" y="1007165"/>
            <a:ext cx="3565524" cy="2429284"/>
          </a:xfrm>
        </p:spPr>
        <p:txBody>
          <a:bodyPr vert="horz" wrap="square" lIns="0" tIns="0" rIns="0" bIns="0" rtlCol="0" anchor="b" anchorCtr="0">
            <a:normAutofit/>
          </a:bodyPr>
          <a:lstStyle/>
          <a:p>
            <a:pPr>
              <a:lnSpc>
                <a:spcPct val="100000"/>
              </a:lnSpc>
            </a:pPr>
            <a:r>
              <a:rPr lang="en-US" kern="1200" dirty="0">
                <a:solidFill>
                  <a:schemeClr val="tx1"/>
                </a:solidFill>
                <a:latin typeface="+mj-lt"/>
                <a:ea typeface="+mj-ea"/>
                <a:cs typeface="+mj-cs"/>
              </a:rPr>
              <a:t>Smart</a:t>
            </a:r>
            <a:br>
              <a:rPr lang="en-US" kern="1200" dirty="0">
                <a:solidFill>
                  <a:schemeClr val="tx1"/>
                </a:solidFill>
                <a:latin typeface="+mj-lt"/>
                <a:ea typeface="+mj-ea"/>
                <a:cs typeface="+mj-cs"/>
              </a:rPr>
            </a:br>
            <a:r>
              <a:rPr lang="en-US" kern="1200" dirty="0">
                <a:solidFill>
                  <a:schemeClr val="tx1"/>
                </a:solidFill>
                <a:latin typeface="+mj-lt"/>
                <a:ea typeface="+mj-ea"/>
                <a:cs typeface="+mj-cs"/>
              </a:rPr>
              <a:t>Car Parking  </a:t>
            </a:r>
          </a:p>
        </p:txBody>
      </p:sp>
      <p:sp>
        <p:nvSpPr>
          <p:cNvPr id="78" name="Oval 77">
            <a:extLst>
              <a:ext uri="{FF2B5EF4-FFF2-40B4-BE49-F238E27FC236}">
                <a16:creationId xmlns:a16="http://schemas.microsoft.com/office/drawing/2014/main" id="{7AEC842D-C905-4DEA-B1C3-CA51995C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863" y="549274"/>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 name="Rectangle 79">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9845873E-9C86-4496-87B7-3A6141D7DE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69384" y="4508500"/>
            <a:ext cx="1468514" cy="1521012"/>
            <a:chOff x="5236793" y="2432482"/>
            <a:chExt cx="1468514" cy="1521012"/>
          </a:xfrm>
        </p:grpSpPr>
        <p:sp>
          <p:nvSpPr>
            <p:cNvPr id="83" name="Freeform 5">
              <a:extLst>
                <a:ext uri="{FF2B5EF4-FFF2-40B4-BE49-F238E27FC236}">
                  <a16:creationId xmlns:a16="http://schemas.microsoft.com/office/drawing/2014/main" id="{67B3FE92-6018-4D9B-9B3E-264810BCB4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463135" y="2432482"/>
              <a:ext cx="1242172" cy="729202"/>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4" name="Freeform 6">
              <a:extLst>
                <a:ext uri="{FF2B5EF4-FFF2-40B4-BE49-F238E27FC236}">
                  <a16:creationId xmlns:a16="http://schemas.microsoft.com/office/drawing/2014/main" id="{6ADEA1A7-349B-4EC9-9458-EBB1E9BFDA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36793" y="2566400"/>
              <a:ext cx="611884" cy="1076550"/>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4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5" name="Freeform 8">
              <a:extLst>
                <a:ext uri="{FF2B5EF4-FFF2-40B4-BE49-F238E27FC236}">
                  <a16:creationId xmlns:a16="http://schemas.microsoft.com/office/drawing/2014/main" id="{83BB3CBA-4085-4566-9B1D-656DA46E3B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765469" y="2876944"/>
              <a:ext cx="630288" cy="1076550"/>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40000"/>
                    <a:lumOff val="60000"/>
                    <a:alpha val="60000"/>
                  </a:schemeClr>
                </a:gs>
              </a:gsLst>
              <a:lin ang="18000000" scaled="0"/>
              <a:tileRect/>
            </a:gradFill>
            <a:ln>
              <a:noFill/>
            </a:ln>
            <a:effectLst>
              <a:innerShdw blurRad="508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0" name="Picture 9" descr="A group of cars parked in a parking lot&#10;&#10;Description automatically generated with medium confidence">
            <a:extLst>
              <a:ext uri="{FF2B5EF4-FFF2-40B4-BE49-F238E27FC236}">
                <a16:creationId xmlns:a16="http://schemas.microsoft.com/office/drawing/2014/main" id="{4E9F099A-3599-4A53-908D-82E83E7BB639}"/>
              </a:ext>
            </a:extLst>
          </p:cNvPr>
          <p:cNvPicPr>
            <a:picLocks noChangeAspect="1"/>
          </p:cNvPicPr>
          <p:nvPr/>
        </p:nvPicPr>
        <p:blipFill rotWithShape="1">
          <a:blip r:embed="rId3"/>
          <a:srcRect l="16907" r="23810"/>
          <a:stretch/>
        </p:blipFill>
        <p:spPr>
          <a:xfrm>
            <a:off x="4223648" y="215460"/>
            <a:ext cx="7794530" cy="6427080"/>
          </a:xfrm>
          <a:custGeom>
            <a:avLst/>
            <a:gdLst/>
            <a:ahLst/>
            <a:cxnLst/>
            <a:rect l="l" t="t" r="r" b="b"/>
            <a:pathLst>
              <a:path w="6897687" h="5759451">
                <a:moveTo>
                  <a:pt x="0" y="0"/>
                </a:moveTo>
                <a:lnTo>
                  <a:pt x="6897687" y="0"/>
                </a:lnTo>
                <a:lnTo>
                  <a:pt x="6897687" y="5759451"/>
                </a:lnTo>
                <a:lnTo>
                  <a:pt x="0" y="5759451"/>
                </a:lnTo>
                <a:close/>
              </a:path>
            </a:pathLst>
          </a:custGeom>
        </p:spPr>
      </p:pic>
      <p:sp>
        <p:nvSpPr>
          <p:cNvPr id="19" name="Footer Placeholder 2">
            <a:extLst>
              <a:ext uri="{FF2B5EF4-FFF2-40B4-BE49-F238E27FC236}">
                <a16:creationId xmlns:a16="http://schemas.microsoft.com/office/drawing/2014/main" id="{326C3B58-41F3-4BC6-9392-A8A7D5854387}"/>
              </a:ext>
            </a:extLst>
          </p:cNvPr>
          <p:cNvSpPr txBox="1">
            <a:spLocks/>
          </p:cNvSpPr>
          <p:nvPr/>
        </p:nvSpPr>
        <p:spPr>
          <a:xfrm>
            <a:off x="207030" y="6565596"/>
            <a:ext cx="6379210" cy="153888"/>
          </a:xfrm>
          <a:prstGeom prst="rect">
            <a:avLst/>
          </a:prstGeom>
        </p:spPr>
        <p:txBody>
          <a:bodyPr vert="horz" wrap="square" lIns="0" tIns="0" rIns="0" bIns="0" rtlCol="0" anchor="ctr">
            <a:normAutofit fontScale="62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a:solidFill>
                  <a:schemeClr val="tx1">
                    <a:alpha val="80000"/>
                  </a:schemeClr>
                </a:solidFill>
              </a:rPr>
              <a:t>Niharika Singh, 21095078</a:t>
            </a:r>
            <a:endParaRPr lang="en-US" dirty="0">
              <a:solidFill>
                <a:schemeClr val="tx1">
                  <a:alpha val="80000"/>
                </a:schemeClr>
              </a:solidFill>
            </a:endParaRPr>
          </a:p>
        </p:txBody>
      </p:sp>
    </p:spTree>
    <p:extLst>
      <p:ext uri="{BB962C8B-B14F-4D97-AF65-F5344CB8AC3E}">
        <p14:creationId xmlns:p14="http://schemas.microsoft.com/office/powerpoint/2010/main" val="752814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a:extLst>
              <a:ext uri="{FF2B5EF4-FFF2-40B4-BE49-F238E27FC236}">
                <a16:creationId xmlns:a16="http://schemas.microsoft.com/office/drawing/2014/main" id="{3D9A9133-D210-4887-8073-075A18C62FC7}"/>
              </a:ext>
            </a:extLst>
          </p:cNvPr>
          <p:cNvSpPr>
            <a:spLocks noGrp="1"/>
          </p:cNvSpPr>
          <p:nvPr>
            <p:ph type="sldNum" sz="quarter" idx="12"/>
          </p:nvPr>
        </p:nvSpPr>
        <p:spPr/>
        <p:txBody>
          <a:bodyPr/>
          <a:lstStyle/>
          <a:p>
            <a:fld id="{DBA1B0FB-D917-4C8C-928F-313BD683BF39}" type="slidenum">
              <a:rPr lang="en-US" smtClean="0"/>
              <a:t>10</a:t>
            </a:fld>
            <a:endParaRPr lang="en-US"/>
          </a:p>
        </p:txBody>
      </p:sp>
      <p:sp>
        <p:nvSpPr>
          <p:cNvPr id="20" name="TextBox 19">
            <a:extLst>
              <a:ext uri="{FF2B5EF4-FFF2-40B4-BE49-F238E27FC236}">
                <a16:creationId xmlns:a16="http://schemas.microsoft.com/office/drawing/2014/main" id="{56D744C6-2F8E-4013-B88E-B923AD068566}"/>
              </a:ext>
            </a:extLst>
          </p:cNvPr>
          <p:cNvSpPr txBox="1"/>
          <p:nvPr/>
        </p:nvSpPr>
        <p:spPr>
          <a:xfrm>
            <a:off x="2823587" y="200968"/>
            <a:ext cx="6707670" cy="523220"/>
          </a:xfrm>
          <a:prstGeom prst="rect">
            <a:avLst/>
          </a:prstGeom>
          <a:noFill/>
        </p:spPr>
        <p:txBody>
          <a:bodyPr wrap="none" rtlCol="0">
            <a:spAutoFit/>
          </a:bodyPr>
          <a:lstStyle/>
          <a:p>
            <a:r>
              <a:rPr lang="en-US" sz="2800" dirty="0"/>
              <a:t>Circuit design showing Message Transmission</a:t>
            </a:r>
            <a:endParaRPr lang="en-IN" sz="2800" dirty="0"/>
          </a:p>
        </p:txBody>
      </p:sp>
      <p:pic>
        <p:nvPicPr>
          <p:cNvPr id="4" name="Picture 3" descr="A picture containing text, indoor, green&#10;&#10;Description automatically generated">
            <a:extLst>
              <a:ext uri="{FF2B5EF4-FFF2-40B4-BE49-F238E27FC236}">
                <a16:creationId xmlns:a16="http://schemas.microsoft.com/office/drawing/2014/main" id="{311039E5-4413-4052-99D1-8A4283B24047}"/>
              </a:ext>
            </a:extLst>
          </p:cNvPr>
          <p:cNvPicPr>
            <a:picLocks noChangeAspect="1"/>
          </p:cNvPicPr>
          <p:nvPr/>
        </p:nvPicPr>
        <p:blipFill>
          <a:blip r:embed="rId2"/>
          <a:stretch>
            <a:fillRect/>
          </a:stretch>
        </p:blipFill>
        <p:spPr>
          <a:xfrm>
            <a:off x="1469131" y="835612"/>
            <a:ext cx="9451118" cy="6192112"/>
          </a:xfrm>
          <a:prstGeom prst="rect">
            <a:avLst/>
          </a:prstGeom>
        </p:spPr>
      </p:pic>
      <p:sp>
        <p:nvSpPr>
          <p:cNvPr id="5" name="Footer Placeholder 2">
            <a:extLst>
              <a:ext uri="{FF2B5EF4-FFF2-40B4-BE49-F238E27FC236}">
                <a16:creationId xmlns:a16="http://schemas.microsoft.com/office/drawing/2014/main" id="{3C2F8546-D4AB-4599-AD57-8C2E44CADA3D}"/>
              </a:ext>
            </a:extLst>
          </p:cNvPr>
          <p:cNvSpPr>
            <a:spLocks noGrp="1"/>
          </p:cNvSpPr>
          <p:nvPr>
            <p:ph type="ftr" sz="quarter" idx="11"/>
          </p:nvPr>
        </p:nvSpPr>
        <p:spPr>
          <a:xfrm>
            <a:off x="129567" y="6542008"/>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Niharika Singh, 21095078</a:t>
            </a:r>
          </a:p>
        </p:txBody>
      </p:sp>
    </p:spTree>
    <p:extLst>
      <p:ext uri="{BB962C8B-B14F-4D97-AF65-F5344CB8AC3E}">
        <p14:creationId xmlns:p14="http://schemas.microsoft.com/office/powerpoint/2010/main" val="888580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7AF9A883-CC44-4401-AE67-8FCEACB7DDD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11</a:t>
            </a:fld>
            <a:endParaRPr lang="en-US"/>
          </a:p>
        </p:txBody>
      </p:sp>
      <p:sp>
        <p:nvSpPr>
          <p:cNvPr id="35" name="TextBox 34">
            <a:extLst>
              <a:ext uri="{FF2B5EF4-FFF2-40B4-BE49-F238E27FC236}">
                <a16:creationId xmlns:a16="http://schemas.microsoft.com/office/drawing/2014/main" id="{74E510DE-78F3-4C16-B90B-3DE98BAD96CD}"/>
              </a:ext>
            </a:extLst>
          </p:cNvPr>
          <p:cNvSpPr txBox="1"/>
          <p:nvPr/>
        </p:nvSpPr>
        <p:spPr>
          <a:xfrm>
            <a:off x="2990766" y="80168"/>
            <a:ext cx="5911298" cy="523220"/>
          </a:xfrm>
          <a:prstGeom prst="rect">
            <a:avLst/>
          </a:prstGeom>
          <a:noFill/>
        </p:spPr>
        <p:txBody>
          <a:bodyPr wrap="none" rtlCol="0">
            <a:spAutoFit/>
          </a:bodyPr>
          <a:lstStyle/>
          <a:p>
            <a:pPr algn="ctr"/>
            <a:r>
              <a:rPr lang="en-US" sz="2800" dirty="0"/>
              <a:t>Circuit Design of IR sensor Functioning</a:t>
            </a:r>
            <a:endParaRPr lang="en-IN" sz="2800" dirty="0"/>
          </a:p>
        </p:txBody>
      </p:sp>
      <p:pic>
        <p:nvPicPr>
          <p:cNvPr id="3" name="Picture 2" descr="A picture containing diagram&#10;&#10;Description automatically generated">
            <a:extLst>
              <a:ext uri="{FF2B5EF4-FFF2-40B4-BE49-F238E27FC236}">
                <a16:creationId xmlns:a16="http://schemas.microsoft.com/office/drawing/2014/main" id="{4FA4C5F9-9576-4ADB-8B3C-7F2096A912C3}"/>
              </a:ext>
            </a:extLst>
          </p:cNvPr>
          <p:cNvPicPr>
            <a:picLocks noChangeAspect="1"/>
          </p:cNvPicPr>
          <p:nvPr/>
        </p:nvPicPr>
        <p:blipFill>
          <a:blip r:embed="rId3"/>
          <a:stretch>
            <a:fillRect/>
          </a:stretch>
        </p:blipFill>
        <p:spPr>
          <a:xfrm>
            <a:off x="1387468" y="603388"/>
            <a:ext cx="9575605" cy="6080744"/>
          </a:xfrm>
          <a:prstGeom prst="rect">
            <a:avLst/>
          </a:prstGeom>
        </p:spPr>
      </p:pic>
      <p:sp>
        <p:nvSpPr>
          <p:cNvPr id="5" name="Footer Placeholder 2">
            <a:extLst>
              <a:ext uri="{FF2B5EF4-FFF2-40B4-BE49-F238E27FC236}">
                <a16:creationId xmlns:a16="http://schemas.microsoft.com/office/drawing/2014/main" id="{17589685-8828-4E90-8BF0-DE9AEA5EE603}"/>
              </a:ext>
            </a:extLst>
          </p:cNvPr>
          <p:cNvSpPr>
            <a:spLocks noGrp="1"/>
          </p:cNvSpPr>
          <p:nvPr>
            <p:ph type="ftr" sz="quarter" idx="11"/>
          </p:nvPr>
        </p:nvSpPr>
        <p:spPr>
          <a:xfrm>
            <a:off x="129567" y="6542008"/>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Niharika Singh, 21095078</a:t>
            </a:r>
          </a:p>
        </p:txBody>
      </p:sp>
    </p:spTree>
    <p:extLst>
      <p:ext uri="{BB962C8B-B14F-4D97-AF65-F5344CB8AC3E}">
        <p14:creationId xmlns:p14="http://schemas.microsoft.com/office/powerpoint/2010/main" val="29798766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a:extLst>
              <a:ext uri="{FF2B5EF4-FFF2-40B4-BE49-F238E27FC236}">
                <a16:creationId xmlns:a16="http://schemas.microsoft.com/office/drawing/2014/main" id="{3D9A9133-D210-4887-8073-075A18C62FC7}"/>
              </a:ext>
            </a:extLst>
          </p:cNvPr>
          <p:cNvSpPr>
            <a:spLocks noGrp="1"/>
          </p:cNvSpPr>
          <p:nvPr>
            <p:ph type="sldNum" sz="quarter" idx="12"/>
          </p:nvPr>
        </p:nvSpPr>
        <p:spPr/>
        <p:txBody>
          <a:bodyPr/>
          <a:lstStyle/>
          <a:p>
            <a:fld id="{DBA1B0FB-D917-4C8C-928F-313BD683BF39}" type="slidenum">
              <a:rPr lang="en-US" smtClean="0"/>
              <a:t>12</a:t>
            </a:fld>
            <a:endParaRPr lang="en-US"/>
          </a:p>
        </p:txBody>
      </p:sp>
      <p:sp>
        <p:nvSpPr>
          <p:cNvPr id="20" name="TextBox 19">
            <a:extLst>
              <a:ext uri="{FF2B5EF4-FFF2-40B4-BE49-F238E27FC236}">
                <a16:creationId xmlns:a16="http://schemas.microsoft.com/office/drawing/2014/main" id="{56D744C6-2F8E-4013-B88E-B923AD068566}"/>
              </a:ext>
            </a:extLst>
          </p:cNvPr>
          <p:cNvSpPr txBox="1"/>
          <p:nvPr/>
        </p:nvSpPr>
        <p:spPr>
          <a:xfrm>
            <a:off x="2823587" y="200968"/>
            <a:ext cx="6853671" cy="523220"/>
          </a:xfrm>
          <a:prstGeom prst="rect">
            <a:avLst/>
          </a:prstGeom>
          <a:noFill/>
        </p:spPr>
        <p:txBody>
          <a:bodyPr wrap="none" rtlCol="0">
            <a:spAutoFit/>
          </a:bodyPr>
          <a:lstStyle/>
          <a:p>
            <a:r>
              <a:rPr lang="en-US" sz="2800" dirty="0"/>
              <a:t>Circuit design showing Fire Alarm Functioning</a:t>
            </a:r>
            <a:endParaRPr lang="en-IN" sz="2800" dirty="0"/>
          </a:p>
        </p:txBody>
      </p:sp>
      <p:pic>
        <p:nvPicPr>
          <p:cNvPr id="3" name="Picture 2" descr="Diagram&#10;&#10;Description automatically generated">
            <a:extLst>
              <a:ext uri="{FF2B5EF4-FFF2-40B4-BE49-F238E27FC236}">
                <a16:creationId xmlns:a16="http://schemas.microsoft.com/office/drawing/2014/main" id="{DFE852AB-BAC7-43F6-A1B4-0313BECB70C6}"/>
              </a:ext>
            </a:extLst>
          </p:cNvPr>
          <p:cNvPicPr>
            <a:picLocks noChangeAspect="1"/>
          </p:cNvPicPr>
          <p:nvPr/>
        </p:nvPicPr>
        <p:blipFill>
          <a:blip r:embed="rId2"/>
          <a:stretch>
            <a:fillRect/>
          </a:stretch>
        </p:blipFill>
        <p:spPr>
          <a:xfrm>
            <a:off x="1010676" y="879266"/>
            <a:ext cx="10407846" cy="5627946"/>
          </a:xfrm>
          <a:prstGeom prst="rect">
            <a:avLst/>
          </a:prstGeom>
        </p:spPr>
      </p:pic>
      <p:sp>
        <p:nvSpPr>
          <p:cNvPr id="5" name="Footer Placeholder 2">
            <a:extLst>
              <a:ext uri="{FF2B5EF4-FFF2-40B4-BE49-F238E27FC236}">
                <a16:creationId xmlns:a16="http://schemas.microsoft.com/office/drawing/2014/main" id="{6E03A87C-2B2C-4D63-A17E-881B15758567}"/>
              </a:ext>
            </a:extLst>
          </p:cNvPr>
          <p:cNvSpPr>
            <a:spLocks noGrp="1"/>
          </p:cNvSpPr>
          <p:nvPr>
            <p:ph type="ftr" sz="quarter" idx="11"/>
          </p:nvPr>
        </p:nvSpPr>
        <p:spPr>
          <a:xfrm>
            <a:off x="129567" y="6542008"/>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Niharika Singh, 21095078</a:t>
            </a:r>
          </a:p>
        </p:txBody>
      </p:sp>
    </p:spTree>
    <p:extLst>
      <p:ext uri="{BB962C8B-B14F-4D97-AF65-F5344CB8AC3E}">
        <p14:creationId xmlns:p14="http://schemas.microsoft.com/office/powerpoint/2010/main" val="967012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a:extLst>
              <a:ext uri="{FF2B5EF4-FFF2-40B4-BE49-F238E27FC236}">
                <a16:creationId xmlns:a16="http://schemas.microsoft.com/office/drawing/2014/main" id="{3D9A9133-D210-4887-8073-075A18C62FC7}"/>
              </a:ext>
            </a:extLst>
          </p:cNvPr>
          <p:cNvSpPr>
            <a:spLocks noGrp="1"/>
          </p:cNvSpPr>
          <p:nvPr>
            <p:ph type="sldNum" sz="quarter" idx="12"/>
          </p:nvPr>
        </p:nvSpPr>
        <p:spPr/>
        <p:txBody>
          <a:bodyPr/>
          <a:lstStyle/>
          <a:p>
            <a:fld id="{DBA1B0FB-D917-4C8C-928F-313BD683BF39}" type="slidenum">
              <a:rPr lang="en-US" smtClean="0"/>
              <a:t>13</a:t>
            </a:fld>
            <a:endParaRPr lang="en-US"/>
          </a:p>
        </p:txBody>
      </p:sp>
      <p:sp>
        <p:nvSpPr>
          <p:cNvPr id="2" name="TextBox 1">
            <a:extLst>
              <a:ext uri="{FF2B5EF4-FFF2-40B4-BE49-F238E27FC236}">
                <a16:creationId xmlns:a16="http://schemas.microsoft.com/office/drawing/2014/main" id="{256F28FE-91F1-46E5-9BE5-3217EBDAAD91}"/>
              </a:ext>
            </a:extLst>
          </p:cNvPr>
          <p:cNvSpPr txBox="1"/>
          <p:nvPr/>
        </p:nvSpPr>
        <p:spPr>
          <a:xfrm>
            <a:off x="1454332" y="676786"/>
            <a:ext cx="9340668" cy="4893647"/>
          </a:xfrm>
          <a:prstGeom prst="rect">
            <a:avLst/>
          </a:prstGeom>
          <a:noFill/>
        </p:spPr>
        <p:txBody>
          <a:bodyPr wrap="square" rtlCol="0">
            <a:spAutoFit/>
          </a:bodyPr>
          <a:lstStyle/>
          <a:p>
            <a:endParaRPr lang="en-US" sz="2400" dirty="0"/>
          </a:p>
          <a:p>
            <a:r>
              <a:rPr lang="en-US" sz="2400" dirty="0"/>
              <a:t>In case we want to pre-book the slots, we can do it directly by using the application by contacting the authority.  Updates regarding slot vacancies will be broadcasted to all the registered users so they don’t even need to check the slot availability at the entrance too.</a:t>
            </a:r>
          </a:p>
          <a:p>
            <a:endParaRPr lang="en-US" sz="2400" dirty="0"/>
          </a:p>
          <a:p>
            <a:r>
              <a:rPr lang="en-US" sz="2400" dirty="0"/>
              <a:t>I have used </a:t>
            </a:r>
            <a:r>
              <a:rPr lang="en-US" sz="2400" dirty="0" err="1"/>
              <a:t>blynk</a:t>
            </a:r>
            <a:r>
              <a:rPr lang="en-US" sz="2400" dirty="0"/>
              <a:t> web application and connected it with proteus using </a:t>
            </a:r>
            <a:r>
              <a:rPr lang="en-US" sz="2400" dirty="0" err="1"/>
              <a:t>wifi</a:t>
            </a:r>
            <a:r>
              <a:rPr lang="en-US" sz="2400" dirty="0"/>
              <a:t>. This will be operated by the parking authorities and then broadcast the message.</a:t>
            </a:r>
          </a:p>
          <a:p>
            <a:endParaRPr lang="en-US" sz="2400" dirty="0"/>
          </a:p>
          <a:p>
            <a:r>
              <a:rPr lang="en-US" sz="2400" dirty="0"/>
              <a:t> Please refer to following video</a:t>
            </a:r>
          </a:p>
          <a:p>
            <a:endParaRPr lang="en-US" sz="2400" dirty="0"/>
          </a:p>
          <a:p>
            <a:endParaRPr lang="en-IN" sz="2400" dirty="0"/>
          </a:p>
        </p:txBody>
      </p:sp>
      <p:sp>
        <p:nvSpPr>
          <p:cNvPr id="4" name="Footer Placeholder 2">
            <a:extLst>
              <a:ext uri="{FF2B5EF4-FFF2-40B4-BE49-F238E27FC236}">
                <a16:creationId xmlns:a16="http://schemas.microsoft.com/office/drawing/2014/main" id="{ABFF2548-BE14-4BB4-A1AF-A84F85C40261}"/>
              </a:ext>
            </a:extLst>
          </p:cNvPr>
          <p:cNvSpPr>
            <a:spLocks noGrp="1"/>
          </p:cNvSpPr>
          <p:nvPr>
            <p:ph type="ftr" sz="quarter" idx="11"/>
          </p:nvPr>
        </p:nvSpPr>
        <p:spPr>
          <a:xfrm>
            <a:off x="129567" y="6542008"/>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Niharika Singh, 21095078</a:t>
            </a:r>
          </a:p>
        </p:txBody>
      </p:sp>
    </p:spTree>
    <p:extLst>
      <p:ext uri="{BB962C8B-B14F-4D97-AF65-F5344CB8AC3E}">
        <p14:creationId xmlns:p14="http://schemas.microsoft.com/office/powerpoint/2010/main" val="4061712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a:extLst>
              <a:ext uri="{FF2B5EF4-FFF2-40B4-BE49-F238E27FC236}">
                <a16:creationId xmlns:a16="http://schemas.microsoft.com/office/drawing/2014/main" id="{7C6C20CD-16BC-4016-B23A-1F1D583D9D09}"/>
              </a:ext>
            </a:extLst>
          </p:cNvPr>
          <p:cNvSpPr>
            <a:spLocks noGrp="1"/>
          </p:cNvSpPr>
          <p:nvPr>
            <p:ph type="sldNum" sz="quarter" idx="12"/>
          </p:nvPr>
        </p:nvSpPr>
        <p:spPr/>
        <p:txBody>
          <a:bodyPr/>
          <a:lstStyle/>
          <a:p>
            <a:fld id="{DBA1B0FB-D917-4C8C-928F-313BD683BF39}" type="slidenum">
              <a:rPr lang="en-US" smtClean="0"/>
              <a:t>14</a:t>
            </a:fld>
            <a:endParaRPr lang="en-US"/>
          </a:p>
        </p:txBody>
      </p:sp>
      <p:pic>
        <p:nvPicPr>
          <p:cNvPr id="19" name="2022-04-12 21-30-27">
            <a:hlinkClick r:id="" action="ppaction://media"/>
            <a:extLst>
              <a:ext uri="{FF2B5EF4-FFF2-40B4-BE49-F238E27FC236}">
                <a16:creationId xmlns:a16="http://schemas.microsoft.com/office/drawing/2014/main" id="{1183370D-A5FE-4199-A15D-B68A0C1F0608}"/>
              </a:ext>
            </a:extLst>
          </p:cNvPr>
          <p:cNvPicPr>
            <a:picLocks noChangeAspect="1"/>
          </p:cNvPicPr>
          <p:nvPr>
            <a:videoFile r:link="rId1"/>
            <p:extLst>
              <p:ext uri="{DAA4B4D4-6D71-4841-9C94-3DE7FCFB9230}">
                <p14:media xmlns:p14="http://schemas.microsoft.com/office/powerpoint/2010/main" r:embed="rId2">
                  <p14:trim st="2385" end="2376"/>
                </p14:media>
              </p:ext>
            </p:extLst>
          </p:nvPr>
        </p:nvPicPr>
        <p:blipFill>
          <a:blip r:embed="rId4"/>
          <a:stretch>
            <a:fillRect/>
          </a:stretch>
        </p:blipFill>
        <p:spPr>
          <a:xfrm>
            <a:off x="427831" y="212052"/>
            <a:ext cx="11336337" cy="6295160"/>
          </a:xfrm>
          <a:prstGeom prst="rect">
            <a:avLst/>
          </a:prstGeom>
        </p:spPr>
      </p:pic>
      <p:sp>
        <p:nvSpPr>
          <p:cNvPr id="20" name="TextBox 19">
            <a:extLst>
              <a:ext uri="{FF2B5EF4-FFF2-40B4-BE49-F238E27FC236}">
                <a16:creationId xmlns:a16="http://schemas.microsoft.com/office/drawing/2014/main" id="{1317B010-918C-4CEA-9EE9-DF0C2187AE33}"/>
              </a:ext>
            </a:extLst>
          </p:cNvPr>
          <p:cNvSpPr txBox="1"/>
          <p:nvPr/>
        </p:nvSpPr>
        <p:spPr>
          <a:xfrm>
            <a:off x="1819072" y="428017"/>
            <a:ext cx="184731" cy="369332"/>
          </a:xfrm>
          <a:prstGeom prst="rect">
            <a:avLst/>
          </a:prstGeom>
          <a:noFill/>
        </p:spPr>
        <p:txBody>
          <a:bodyPr wrap="none" rtlCol="0">
            <a:spAutoFit/>
          </a:bodyPr>
          <a:lstStyle/>
          <a:p>
            <a:endParaRPr lang="en-IN"/>
          </a:p>
        </p:txBody>
      </p:sp>
    </p:spTree>
    <p:extLst>
      <p:ext uri="{BB962C8B-B14F-4D97-AF65-F5344CB8AC3E}">
        <p14:creationId xmlns:p14="http://schemas.microsoft.com/office/powerpoint/2010/main" val="296005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773"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7788B34-4190-4916-9048-47720EA5ABF1}"/>
              </a:ext>
            </a:extLst>
          </p:cNvPr>
          <p:cNvSpPr>
            <a:spLocks noGrp="1"/>
          </p:cNvSpPr>
          <p:nvPr>
            <p:ph type="title"/>
          </p:nvPr>
        </p:nvSpPr>
        <p:spPr>
          <a:xfrm>
            <a:off x="550862" y="549275"/>
            <a:ext cx="11097551" cy="1332000"/>
          </a:xfrm>
        </p:spPr>
        <p:txBody>
          <a:bodyPr/>
          <a:lstStyle/>
          <a:p>
            <a:r>
              <a:rPr lang="en-US" dirty="0"/>
              <a:t>Benefits and future prospects</a:t>
            </a:r>
          </a:p>
        </p:txBody>
      </p:sp>
      <p:sp>
        <p:nvSpPr>
          <p:cNvPr id="8" name="Text Placeholder 7">
            <a:extLst>
              <a:ext uri="{FF2B5EF4-FFF2-40B4-BE49-F238E27FC236}">
                <a16:creationId xmlns:a16="http://schemas.microsoft.com/office/drawing/2014/main" id="{ABA415A0-3B77-43FB-A408-5F1DA4B0AAFA}"/>
              </a:ext>
            </a:extLst>
          </p:cNvPr>
          <p:cNvSpPr>
            <a:spLocks noGrp="1"/>
          </p:cNvSpPr>
          <p:nvPr>
            <p:ph type="body" idx="1"/>
          </p:nvPr>
        </p:nvSpPr>
        <p:spPr>
          <a:xfrm>
            <a:off x="550864" y="1731375"/>
            <a:ext cx="3563936" cy="535354"/>
          </a:xfrm>
        </p:spPr>
        <p:txBody>
          <a:bodyPr/>
          <a:lstStyle/>
          <a:p>
            <a:r>
              <a:rPr lang="en-US" dirty="0"/>
              <a:t>Time Save </a:t>
            </a:r>
          </a:p>
        </p:txBody>
      </p:sp>
      <p:sp>
        <p:nvSpPr>
          <p:cNvPr id="9" name="Content Placeholder 8">
            <a:extLst>
              <a:ext uri="{FF2B5EF4-FFF2-40B4-BE49-F238E27FC236}">
                <a16:creationId xmlns:a16="http://schemas.microsoft.com/office/drawing/2014/main" id="{8598ECEC-4413-4244-8F21-0076EC511806}"/>
              </a:ext>
            </a:extLst>
          </p:cNvPr>
          <p:cNvSpPr>
            <a:spLocks noGrp="1"/>
          </p:cNvSpPr>
          <p:nvPr>
            <p:ph sz="half" idx="2"/>
          </p:nvPr>
        </p:nvSpPr>
        <p:spPr>
          <a:xfrm>
            <a:off x="559476" y="2432304"/>
            <a:ext cx="3563936" cy="3515555"/>
          </a:xfrm>
        </p:spPr>
        <p:txBody>
          <a:bodyPr>
            <a:normAutofit fontScale="92500" lnSpcReduction="10000"/>
          </a:bodyPr>
          <a:lstStyle/>
          <a:p>
            <a:pPr lvl="0"/>
            <a:r>
              <a:rPr lang="en-US" dirty="0"/>
              <a:t>Finding right space to park will be much easier.</a:t>
            </a:r>
          </a:p>
          <a:p>
            <a:pPr lvl="0"/>
            <a:r>
              <a:rPr lang="en-US" dirty="0"/>
              <a:t>More the automation of work, faster the work will get done</a:t>
            </a:r>
          </a:p>
          <a:p>
            <a:r>
              <a:rPr lang="en-US" dirty="0"/>
              <a:t>As slot finding will be easier, people can save their energy for more productive work</a:t>
            </a:r>
          </a:p>
          <a:p>
            <a:r>
              <a:rPr lang="en-US" dirty="0"/>
              <a:t>Also, our system will prove to be very efficient during emergency situations too.</a:t>
            </a:r>
          </a:p>
          <a:p>
            <a:pPr lvl="0"/>
            <a:endParaRPr lang="en-US" dirty="0"/>
          </a:p>
          <a:p>
            <a:endParaRPr lang="en-US" dirty="0"/>
          </a:p>
        </p:txBody>
      </p:sp>
      <p:sp>
        <p:nvSpPr>
          <p:cNvPr id="12" name="Text Placeholder 11">
            <a:extLst>
              <a:ext uri="{FF2B5EF4-FFF2-40B4-BE49-F238E27FC236}">
                <a16:creationId xmlns:a16="http://schemas.microsoft.com/office/drawing/2014/main" id="{3A63626D-0E6E-4023-ABFC-A744C9862159}"/>
              </a:ext>
            </a:extLst>
          </p:cNvPr>
          <p:cNvSpPr>
            <a:spLocks noGrp="1"/>
          </p:cNvSpPr>
          <p:nvPr>
            <p:ph type="body" sz="quarter" idx="13"/>
          </p:nvPr>
        </p:nvSpPr>
        <p:spPr>
          <a:xfrm>
            <a:off x="4341573" y="1731375"/>
            <a:ext cx="3566160" cy="535354"/>
          </a:xfrm>
        </p:spPr>
        <p:txBody>
          <a:bodyPr/>
          <a:lstStyle/>
          <a:p>
            <a:r>
              <a:rPr lang="en-US" dirty="0"/>
              <a:t>Easy payment</a:t>
            </a:r>
          </a:p>
        </p:txBody>
      </p:sp>
      <p:sp>
        <p:nvSpPr>
          <p:cNvPr id="13" name="Content Placeholder 12">
            <a:extLst>
              <a:ext uri="{FF2B5EF4-FFF2-40B4-BE49-F238E27FC236}">
                <a16:creationId xmlns:a16="http://schemas.microsoft.com/office/drawing/2014/main" id="{258E9390-685C-4BAD-BFAD-EC56E81C4745}"/>
              </a:ext>
            </a:extLst>
          </p:cNvPr>
          <p:cNvSpPr>
            <a:spLocks noGrp="1"/>
          </p:cNvSpPr>
          <p:nvPr>
            <p:ph sz="quarter" idx="14"/>
          </p:nvPr>
        </p:nvSpPr>
        <p:spPr>
          <a:xfrm>
            <a:off x="4341573" y="2427370"/>
            <a:ext cx="3508755" cy="3515555"/>
          </a:xfrm>
        </p:spPr>
        <p:txBody>
          <a:bodyPr>
            <a:normAutofit/>
          </a:bodyPr>
          <a:lstStyle/>
          <a:p>
            <a:pPr lvl="0"/>
            <a:r>
              <a:rPr lang="en-US" dirty="0"/>
              <a:t>Registered users wont have to stop to pay the fees, thus it will increase traffic flow.</a:t>
            </a:r>
          </a:p>
          <a:p>
            <a:pPr lvl="0"/>
            <a:r>
              <a:rPr lang="en-US" dirty="0"/>
              <a:t>For non registered users, we will have manual mode of payment too. </a:t>
            </a:r>
          </a:p>
          <a:p>
            <a:r>
              <a:rPr lang="en-US" dirty="0"/>
              <a:t>Pre-booking of slots is also available</a:t>
            </a:r>
          </a:p>
        </p:txBody>
      </p:sp>
      <p:sp>
        <p:nvSpPr>
          <p:cNvPr id="10" name="Text Placeholder 9">
            <a:extLst>
              <a:ext uri="{FF2B5EF4-FFF2-40B4-BE49-F238E27FC236}">
                <a16:creationId xmlns:a16="http://schemas.microsoft.com/office/drawing/2014/main" id="{34A9BC34-CFDB-4D7A-8D6C-1CE608D0909F}"/>
              </a:ext>
            </a:extLst>
          </p:cNvPr>
          <p:cNvSpPr>
            <a:spLocks noGrp="1"/>
          </p:cNvSpPr>
          <p:nvPr>
            <p:ph type="body" sz="quarter" idx="3"/>
          </p:nvPr>
        </p:nvSpPr>
        <p:spPr>
          <a:xfrm>
            <a:off x="8139659" y="1731375"/>
            <a:ext cx="3566160" cy="535354"/>
          </a:xfrm>
        </p:spPr>
        <p:txBody>
          <a:bodyPr/>
          <a:lstStyle/>
          <a:p>
            <a:r>
              <a:rPr lang="en-US" dirty="0"/>
              <a:t>Pollution control</a:t>
            </a:r>
          </a:p>
        </p:txBody>
      </p:sp>
      <p:sp>
        <p:nvSpPr>
          <p:cNvPr id="11" name="Content Placeholder 10">
            <a:extLst>
              <a:ext uri="{FF2B5EF4-FFF2-40B4-BE49-F238E27FC236}">
                <a16:creationId xmlns:a16="http://schemas.microsoft.com/office/drawing/2014/main" id="{1D014E48-5DD9-49CE-AD5B-0FEF69204F68}"/>
              </a:ext>
            </a:extLst>
          </p:cNvPr>
          <p:cNvSpPr>
            <a:spLocks noGrp="1"/>
          </p:cNvSpPr>
          <p:nvPr>
            <p:ph sz="quarter" idx="4"/>
          </p:nvPr>
        </p:nvSpPr>
        <p:spPr>
          <a:xfrm>
            <a:off x="8139659" y="2427370"/>
            <a:ext cx="3508755" cy="3515555"/>
          </a:xfrm>
        </p:spPr>
        <p:txBody>
          <a:bodyPr>
            <a:normAutofit/>
          </a:bodyPr>
          <a:lstStyle/>
          <a:p>
            <a:pPr lvl="0"/>
            <a:r>
              <a:rPr lang="en-US" dirty="0"/>
              <a:t>People wont need to roam around to find empty parking slot, thus it will save fuel resource.</a:t>
            </a:r>
          </a:p>
          <a:p>
            <a:pPr lvl="0"/>
            <a:r>
              <a:rPr lang="en-US" dirty="0"/>
              <a:t>Waiting at the ticket counter will be less as many users would already have a RFID.. </a:t>
            </a:r>
          </a:p>
          <a:p>
            <a:pPr lvl="0"/>
            <a:r>
              <a:rPr lang="en-US" dirty="0"/>
              <a:t>Thus, car fuel wastage can be minimized to a great extent.</a:t>
            </a:r>
          </a:p>
        </p:txBody>
      </p:sp>
      <p:sp>
        <p:nvSpPr>
          <p:cNvPr id="16" name="Slide Number Placeholder 15">
            <a:extLst>
              <a:ext uri="{FF2B5EF4-FFF2-40B4-BE49-F238E27FC236}">
                <a16:creationId xmlns:a16="http://schemas.microsoft.com/office/drawing/2014/main" id="{CF0A8666-4477-461C-A79D-E91232EE973E}"/>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15</a:t>
            </a:fld>
            <a:endParaRPr lang="en-US"/>
          </a:p>
        </p:txBody>
      </p:sp>
      <p:sp>
        <p:nvSpPr>
          <p:cNvPr id="17" name="Footer Placeholder 2">
            <a:extLst>
              <a:ext uri="{FF2B5EF4-FFF2-40B4-BE49-F238E27FC236}">
                <a16:creationId xmlns:a16="http://schemas.microsoft.com/office/drawing/2014/main" id="{E1C4E5F5-58C6-4C0C-BAB3-D3B1FCBA2B62}"/>
              </a:ext>
            </a:extLst>
          </p:cNvPr>
          <p:cNvSpPr>
            <a:spLocks noGrp="1"/>
          </p:cNvSpPr>
          <p:nvPr>
            <p:ph type="ftr" sz="quarter" idx="11"/>
          </p:nvPr>
        </p:nvSpPr>
        <p:spPr>
          <a:xfrm>
            <a:off x="129567" y="6542008"/>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Niharika Singh, 21095078</a:t>
            </a:r>
          </a:p>
        </p:txBody>
      </p:sp>
    </p:spTree>
    <p:extLst>
      <p:ext uri="{BB962C8B-B14F-4D97-AF65-F5344CB8AC3E}">
        <p14:creationId xmlns:p14="http://schemas.microsoft.com/office/powerpoint/2010/main" val="1420547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Oval 33">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8" name="Group 37">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39" name="Freeform: Shape 38">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Oval 40">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4" name="Rectangle 43">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b="881"/>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46" name="Rectangle 45">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vert="horz" wrap="square" lIns="0" tIns="0" rIns="0" bIns="0" rtlCol="0" anchor="b" anchorCtr="0">
            <a:normAutofit/>
          </a:bodyPr>
          <a:lstStyle/>
          <a:p>
            <a:pPr>
              <a:lnSpc>
                <a:spcPct val="100000"/>
              </a:lnSpc>
            </a:pPr>
            <a:r>
              <a:rPr lang="en-US" sz="6400" kern="1200">
                <a:solidFill>
                  <a:schemeClr val="tx1"/>
                </a:solidFill>
                <a:latin typeface="+mj-lt"/>
                <a:ea typeface="+mj-ea"/>
                <a:cs typeface="+mj-cs"/>
              </a:rPr>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pPr>
            <a:r>
              <a:rPr lang="en-US" kern="1200" dirty="0">
                <a:latin typeface="+mn-lt"/>
                <a:ea typeface="+mn-ea"/>
                <a:cs typeface="+mn-cs"/>
              </a:rPr>
              <a:t>Niharika Singh</a:t>
            </a:r>
          </a:p>
          <a:p>
            <a:pPr marL="0" indent="0">
              <a:lnSpc>
                <a:spcPct val="100000"/>
              </a:lnSpc>
            </a:pPr>
            <a:r>
              <a:rPr lang="en-US" dirty="0" err="1"/>
              <a:t>Ece</a:t>
            </a:r>
            <a:r>
              <a:rPr lang="en-US" dirty="0"/>
              <a:t> fresher</a:t>
            </a:r>
            <a:endParaRPr lang="en-US" kern="1200" dirty="0">
              <a:latin typeface="+mn-lt"/>
              <a:ea typeface="+mn-ea"/>
              <a:cs typeface="+mn-cs"/>
            </a:endParaRPr>
          </a:p>
          <a:p>
            <a:pPr marL="0" indent="0">
              <a:lnSpc>
                <a:spcPct val="100000"/>
              </a:lnSpc>
            </a:pPr>
            <a:r>
              <a:rPr lang="en-US" kern="1200" dirty="0">
                <a:latin typeface="+mn-lt"/>
                <a:ea typeface="+mn-ea"/>
                <a:cs typeface="+mn-cs"/>
              </a:rPr>
              <a:t>niharika.singh.ece21@itbhu.ac.in</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16</a:t>
            </a:fld>
            <a:endParaRPr lang="en-US">
              <a:solidFill>
                <a:schemeClr val="tx1">
                  <a:alpha val="80000"/>
                </a:schemeClr>
              </a:solidFill>
            </a:endParaRPr>
          </a:p>
        </p:txBody>
      </p:sp>
    </p:spTree>
    <p:extLst>
      <p:ext uri="{BB962C8B-B14F-4D97-AF65-F5344CB8AC3E}">
        <p14:creationId xmlns:p14="http://schemas.microsoft.com/office/powerpoint/2010/main" val="3247798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746676" y="437355"/>
            <a:ext cx="3565524" cy="737785"/>
          </a:xfrm>
        </p:spPr>
        <p:txBody>
          <a:bodyPr/>
          <a:lstStyle/>
          <a:p>
            <a:r>
              <a:rPr lang="en-US" dirty="0"/>
              <a:t>Index</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608123" y="1295978"/>
            <a:ext cx="3670942" cy="3567852"/>
          </a:xfrm>
        </p:spPr>
        <p:txBody>
          <a:bodyPr/>
          <a:lstStyle/>
          <a:p>
            <a:r>
              <a:rPr lang="en-US" sz="2400" dirty="0"/>
              <a:t>Introduction</a:t>
            </a:r>
          </a:p>
          <a:p>
            <a:r>
              <a:rPr lang="en-US" sz="2400" dirty="0"/>
              <a:t>Problem</a:t>
            </a:r>
          </a:p>
          <a:p>
            <a:r>
              <a:rPr lang="en-US" sz="2400" dirty="0"/>
              <a:t>Solution</a:t>
            </a:r>
          </a:p>
          <a:p>
            <a:r>
              <a:rPr lang="en-US" sz="2400" dirty="0"/>
              <a:t>Sample display</a:t>
            </a:r>
          </a:p>
          <a:p>
            <a:r>
              <a:rPr lang="en-US" sz="2400" dirty="0"/>
              <a:t>Circuit design</a:t>
            </a:r>
          </a:p>
          <a:p>
            <a:r>
              <a:rPr lang="en-US" sz="2400" dirty="0"/>
              <a:t>Simulation </a:t>
            </a:r>
          </a:p>
          <a:p>
            <a:r>
              <a:rPr lang="en-US" sz="2400" dirty="0"/>
              <a:t>Benefits</a:t>
            </a:r>
          </a:p>
          <a:p>
            <a:endParaRPr lang="en-US" sz="2400" dirty="0"/>
          </a:p>
        </p:txBody>
      </p:sp>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val="0"/>
              </a:ext>
            </a:extLst>
          </a:blip>
          <a:srcRect/>
          <a:stretch/>
        </p:blipFill>
        <p:spPr>
          <a:xfrm>
            <a:off x="9722695" y="294371"/>
            <a:ext cx="1722629" cy="1722629"/>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a:stretch/>
        </p:blipFill>
        <p:spPr>
          <a:xfrm>
            <a:off x="8442141" y="4591255"/>
            <a:ext cx="1992901" cy="1992901"/>
          </a:xfrm>
        </p:spPr>
      </p:pic>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pic>
        <p:nvPicPr>
          <p:cNvPr id="7" name="Picture Placeholder 6" descr="A picture containing text, indoor, ceiling, scene&#10;&#10;Description automatically generated">
            <a:extLst>
              <a:ext uri="{FF2B5EF4-FFF2-40B4-BE49-F238E27FC236}">
                <a16:creationId xmlns:a16="http://schemas.microsoft.com/office/drawing/2014/main" id="{7D6438CB-B033-41E3-8BFB-2C7054796CB9}"/>
              </a:ext>
            </a:extLst>
          </p:cNvPr>
          <p:cNvPicPr>
            <a:picLocks noGrp="1" noChangeAspect="1"/>
          </p:cNvPicPr>
          <p:nvPr>
            <p:ph type="pic" sz="quarter" idx="13"/>
          </p:nvPr>
        </p:nvPicPr>
        <p:blipFill>
          <a:blip r:embed="rId4"/>
          <a:srcRect l="14269" r="14269"/>
          <a:stretch>
            <a:fillRect/>
          </a:stretch>
        </p:blipFill>
        <p:spPr>
          <a:xfrm>
            <a:off x="4591584" y="734735"/>
            <a:ext cx="5357279" cy="5357279"/>
          </a:xfrm>
        </p:spPr>
      </p:pic>
      <p:sp>
        <p:nvSpPr>
          <p:cNvPr id="11" name="Footer Placeholder 2">
            <a:extLst>
              <a:ext uri="{FF2B5EF4-FFF2-40B4-BE49-F238E27FC236}">
                <a16:creationId xmlns:a16="http://schemas.microsoft.com/office/drawing/2014/main" id="{36DB65D5-29D8-475D-9478-EE7F800B828F}"/>
              </a:ext>
            </a:extLst>
          </p:cNvPr>
          <p:cNvSpPr>
            <a:spLocks noGrp="1"/>
          </p:cNvSpPr>
          <p:nvPr>
            <p:ph type="ftr" sz="quarter" idx="11"/>
          </p:nvPr>
        </p:nvSpPr>
        <p:spPr>
          <a:xfrm>
            <a:off x="353303" y="6532378"/>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Niharika Singh, 21095078</a:t>
            </a:r>
          </a:p>
        </p:txBody>
      </p:sp>
    </p:spTree>
    <p:extLst>
      <p:ext uri="{BB962C8B-B14F-4D97-AF65-F5344CB8AC3E}">
        <p14:creationId xmlns:p14="http://schemas.microsoft.com/office/powerpoint/2010/main" val="2313234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35" name="Freeform: Shape 34">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Oval 35">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Oval 36">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Freeform: Shape 37">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40" name="Rectangle 39">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17271" y="4513671"/>
            <a:ext cx="4101524" cy="862447"/>
          </a:xfrm>
        </p:spPr>
        <p:txBody>
          <a:bodyPr vert="horz" wrap="square" lIns="0" tIns="0" rIns="0" bIns="0" rtlCol="0" anchor="t" anchorCtr="0">
            <a:normAutofit/>
          </a:bodyPr>
          <a:lstStyle/>
          <a:p>
            <a:pPr>
              <a:lnSpc>
                <a:spcPct val="100000"/>
              </a:lnSpc>
            </a:pPr>
            <a:r>
              <a:rPr lang="en-US" sz="4400" kern="1200" dirty="0">
                <a:solidFill>
                  <a:schemeClr val="tx1"/>
                </a:solidFill>
                <a:latin typeface="+mj-lt"/>
                <a:ea typeface="+mj-ea"/>
                <a:cs typeface="+mj-cs"/>
              </a:rPr>
              <a:t>Introduction</a:t>
            </a:r>
          </a:p>
        </p:txBody>
      </p:sp>
      <p:pic>
        <p:nvPicPr>
          <p:cNvPr id="16" name="Picture Placeholder 15" descr="A picture containing text, scene, ceiling, road&#10;&#10;Description automatically generated">
            <a:extLst>
              <a:ext uri="{FF2B5EF4-FFF2-40B4-BE49-F238E27FC236}">
                <a16:creationId xmlns:a16="http://schemas.microsoft.com/office/drawing/2014/main" id="{48919C0C-0550-4194-A4DC-06A930758469}"/>
              </a:ext>
            </a:extLst>
          </p:cNvPr>
          <p:cNvPicPr>
            <a:picLocks noGrp="1" noChangeAspect="1"/>
          </p:cNvPicPr>
          <p:nvPr>
            <p:ph type="pic" sz="quarter" idx="13"/>
          </p:nvPr>
        </p:nvPicPr>
        <p:blipFill rotWithShape="1">
          <a:blip r:embed="rId3"/>
          <a:srcRect t="8692" b="8692"/>
          <a:stretch/>
        </p:blipFill>
        <p:spPr>
          <a:xfrm>
            <a:off x="20" y="1"/>
            <a:ext cx="12191980" cy="3777175"/>
          </a:xfrm>
          <a:custGeom>
            <a:avLst/>
            <a:gdLst/>
            <a:ahLst/>
            <a:cxnLst/>
            <a:rect l="l" t="t" r="r" b="b"/>
            <a:pathLst>
              <a:path w="12192000" h="3777175">
                <a:moveTo>
                  <a:pt x="0" y="0"/>
                </a:moveTo>
                <a:lnTo>
                  <a:pt x="12192000" y="0"/>
                </a:lnTo>
                <a:lnTo>
                  <a:pt x="12192000" y="3777175"/>
                </a:lnTo>
                <a:lnTo>
                  <a:pt x="0" y="3777175"/>
                </a:lnTo>
                <a:close/>
              </a:path>
            </a:pathLst>
          </a:custGeom>
        </p:spPr>
      </p:pic>
      <p:sp>
        <p:nvSpPr>
          <p:cNvPr id="42" name="Oval 41">
            <a:extLst>
              <a:ext uri="{FF2B5EF4-FFF2-40B4-BE49-F238E27FC236}">
                <a16:creationId xmlns:a16="http://schemas.microsoft.com/office/drawing/2014/main" id="{C5D31EF7-7A67-43B2-8B5E-B4A6241B1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13" y="360283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a:t>
            </a:fld>
            <a:endParaRPr lang="en-US">
              <a:solidFill>
                <a:schemeClr val="tx1">
                  <a:alpha val="80000"/>
                </a:schemeClr>
              </a:solidFill>
            </a:endParaRPr>
          </a:p>
        </p:txBody>
      </p:sp>
      <p:sp>
        <p:nvSpPr>
          <p:cNvPr id="31" name="TextBox 30">
            <a:extLst>
              <a:ext uri="{FF2B5EF4-FFF2-40B4-BE49-F238E27FC236}">
                <a16:creationId xmlns:a16="http://schemas.microsoft.com/office/drawing/2014/main" id="{F4AD58FF-C3DA-4912-AA9E-5EA9CE209649}"/>
              </a:ext>
            </a:extLst>
          </p:cNvPr>
          <p:cNvSpPr txBox="1"/>
          <p:nvPr/>
        </p:nvSpPr>
        <p:spPr>
          <a:xfrm>
            <a:off x="4793064" y="4240404"/>
            <a:ext cx="6621863" cy="1569660"/>
          </a:xfrm>
          <a:prstGeom prst="rect">
            <a:avLst/>
          </a:prstGeom>
          <a:noFill/>
        </p:spPr>
        <p:txBody>
          <a:bodyPr wrap="square" rtlCol="0">
            <a:spAutoFit/>
          </a:bodyPr>
          <a:lstStyle/>
          <a:p>
            <a:r>
              <a:rPr lang="en-US" sz="2400" dirty="0">
                <a:solidFill>
                  <a:srgbClr val="FFFF00"/>
                </a:solidFill>
              </a:rPr>
              <a:t>In today’s scenario, finding an empty slot in a parking lot is a big issue, especially in metropolitan cities. So to make the parking process less tedious, we introduce our smart parking system.</a:t>
            </a:r>
            <a:endParaRPr lang="en-IN" sz="2400" dirty="0">
              <a:solidFill>
                <a:srgbClr val="FFFF00"/>
              </a:solidFill>
            </a:endParaRPr>
          </a:p>
        </p:txBody>
      </p:sp>
      <p:sp>
        <p:nvSpPr>
          <p:cNvPr id="15" name="Footer Placeholder 2">
            <a:extLst>
              <a:ext uri="{FF2B5EF4-FFF2-40B4-BE49-F238E27FC236}">
                <a16:creationId xmlns:a16="http://schemas.microsoft.com/office/drawing/2014/main" id="{D2654770-B889-4EA4-AF65-ACBC0348CDBA}"/>
              </a:ext>
            </a:extLst>
          </p:cNvPr>
          <p:cNvSpPr>
            <a:spLocks noGrp="1"/>
          </p:cNvSpPr>
          <p:nvPr>
            <p:ph type="ftr" sz="quarter" idx="11"/>
          </p:nvPr>
        </p:nvSpPr>
        <p:spPr>
          <a:xfrm>
            <a:off x="129567" y="6542008"/>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Niharika Singh, 21095078</a:t>
            </a:r>
          </a:p>
        </p:txBody>
      </p:sp>
    </p:spTree>
    <p:extLst>
      <p:ext uri="{BB962C8B-B14F-4D97-AF65-F5344CB8AC3E}">
        <p14:creationId xmlns:p14="http://schemas.microsoft.com/office/powerpoint/2010/main" val="2158886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3" name="Freeform: Shape 54">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 name="Oval 56">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 name="Oval 58">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6" name="Group 60">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77" name="Freeform: Shape 61">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62">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9" name="Oval 63">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 name="Oval 64">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81" name="Rectangle 6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Placeholder 8" descr="A picture containing text, indoor, ceiling, scene&#10;&#10;Description automatically generated">
            <a:extLst>
              <a:ext uri="{FF2B5EF4-FFF2-40B4-BE49-F238E27FC236}">
                <a16:creationId xmlns:a16="http://schemas.microsoft.com/office/drawing/2014/main" id="{B14CFC7F-A79F-4C53-AEC5-3784BA5ABC3E}"/>
              </a:ext>
            </a:extLst>
          </p:cNvPr>
          <p:cNvPicPr>
            <a:picLocks noGrp="1" noChangeAspect="1"/>
          </p:cNvPicPr>
          <p:nvPr>
            <p:ph type="pic" sz="quarter" idx="13"/>
          </p:nvPr>
        </p:nvPicPr>
        <p:blipFill>
          <a:blip r:embed="rId3"/>
          <a:srcRect t="10625" b="10625"/>
          <a:stretch>
            <a:fillRect/>
          </a:stretch>
        </p:blipFill>
        <p:spPr>
          <a:xfrm>
            <a:off x="6083" y="1"/>
            <a:ext cx="12179834"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82" name="Rectangle 68">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7859713"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4" y="549275"/>
            <a:ext cx="3565524" cy="3034657"/>
          </a:xfrm>
        </p:spPr>
        <p:txBody>
          <a:bodyPr vert="horz" wrap="square" lIns="0" tIns="0" rIns="0" bIns="0" rtlCol="0" anchor="b" anchorCtr="0">
            <a:normAutofit/>
          </a:bodyPr>
          <a:lstStyle/>
          <a:p>
            <a:pPr>
              <a:lnSpc>
                <a:spcPct val="100000"/>
              </a:lnSpc>
            </a:pPr>
            <a:r>
              <a:rPr lang="en-US" sz="4800" dirty="0"/>
              <a:t>Problem Statement</a:t>
            </a:r>
          </a:p>
        </p:txBody>
      </p:sp>
      <p:sp>
        <p:nvSpPr>
          <p:cNvPr id="83" name="Rectangle 70">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4</a:t>
            </a:fld>
            <a:endParaRPr lang="en-US">
              <a:solidFill>
                <a:schemeClr val="tx1">
                  <a:alpha val="80000"/>
                </a:schemeClr>
              </a:solidFill>
            </a:endParaRPr>
          </a:p>
        </p:txBody>
      </p:sp>
      <p:sp>
        <p:nvSpPr>
          <p:cNvPr id="18" name="Footer Placeholder 2">
            <a:extLst>
              <a:ext uri="{FF2B5EF4-FFF2-40B4-BE49-F238E27FC236}">
                <a16:creationId xmlns:a16="http://schemas.microsoft.com/office/drawing/2014/main" id="{89EC7731-5F09-4DD5-9F6C-0FC40A6D5BEB}"/>
              </a:ext>
            </a:extLst>
          </p:cNvPr>
          <p:cNvSpPr txBox="1">
            <a:spLocks/>
          </p:cNvSpPr>
          <p:nvPr/>
        </p:nvSpPr>
        <p:spPr>
          <a:xfrm>
            <a:off x="129567" y="6542008"/>
            <a:ext cx="6379210" cy="153888"/>
          </a:xfrm>
          <a:prstGeom prst="rect">
            <a:avLst/>
          </a:prstGeom>
        </p:spPr>
        <p:txBody>
          <a:bodyPr vert="horz" wrap="square" lIns="0" tIns="0" rIns="0" bIns="0" rtlCol="0" anchor="ctr">
            <a:norm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a:solidFill>
                  <a:schemeClr val="tx1">
                    <a:alpha val="80000"/>
                  </a:schemeClr>
                </a:solidFill>
              </a:rPr>
              <a:t>Niharika Singh, 21095078</a:t>
            </a:r>
            <a:endParaRPr lang="en-US" dirty="0">
              <a:solidFill>
                <a:schemeClr val="tx1">
                  <a:alpha val="80000"/>
                </a:schemeClr>
              </a:solidFill>
            </a:endParaRPr>
          </a:p>
        </p:txBody>
      </p:sp>
    </p:spTree>
    <p:extLst>
      <p:ext uri="{BB962C8B-B14F-4D97-AF65-F5344CB8AC3E}">
        <p14:creationId xmlns:p14="http://schemas.microsoft.com/office/powerpoint/2010/main" val="560021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Oval 15">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8" name="Group 17">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9" name="Freeform: Shape 18">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Oval 20">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Oval 21">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4" name="Rectangle 23">
            <a:extLst>
              <a:ext uri="{FF2B5EF4-FFF2-40B4-BE49-F238E27FC236}">
                <a16:creationId xmlns:a16="http://schemas.microsoft.com/office/drawing/2014/main" id="{3E4A0FF0-C01D-4D79-B2A0-DB8ABC7F32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75BADA6A-2C76-4836-8989-77894EEFDD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4142" y="0"/>
            <a:ext cx="1972470" cy="1803719"/>
          </a:xfrm>
          <a:custGeom>
            <a:avLst/>
            <a:gdLst>
              <a:gd name="connsiteX0" fmla="*/ 434437 w 1972470"/>
              <a:gd name="connsiteY0" fmla="*/ 0 h 1803719"/>
              <a:gd name="connsiteX1" fmla="*/ 1538034 w 1972470"/>
              <a:gd name="connsiteY1" fmla="*/ 0 h 1803719"/>
              <a:gd name="connsiteX2" fmla="*/ 1683609 w 1972470"/>
              <a:gd name="connsiteY2" fmla="*/ 120110 h 1803719"/>
              <a:gd name="connsiteX3" fmla="*/ 1972470 w 1972470"/>
              <a:gd name="connsiteY3" fmla="*/ 817484 h 1803719"/>
              <a:gd name="connsiteX4" fmla="*/ 986235 w 1972470"/>
              <a:gd name="connsiteY4" fmla="*/ 1803719 h 1803719"/>
              <a:gd name="connsiteX5" fmla="*/ 0 w 1972470"/>
              <a:gd name="connsiteY5" fmla="*/ 817484 h 1803719"/>
              <a:gd name="connsiteX6" fmla="*/ 288861 w 1972470"/>
              <a:gd name="connsiteY6" fmla="*/ 120110 h 1803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2470" h="1803719">
                <a:moveTo>
                  <a:pt x="434437" y="0"/>
                </a:moveTo>
                <a:lnTo>
                  <a:pt x="1538034" y="0"/>
                </a:lnTo>
                <a:lnTo>
                  <a:pt x="1683609" y="120110"/>
                </a:lnTo>
                <a:cubicBezTo>
                  <a:pt x="1862082" y="298584"/>
                  <a:pt x="1972470" y="545143"/>
                  <a:pt x="1972470" y="817484"/>
                </a:cubicBezTo>
                <a:cubicBezTo>
                  <a:pt x="1972470" y="1362167"/>
                  <a:pt x="1530918" y="1803719"/>
                  <a:pt x="986235" y="1803719"/>
                </a:cubicBezTo>
                <a:cubicBezTo>
                  <a:pt x="441552" y="1803719"/>
                  <a:pt x="0" y="1362167"/>
                  <a:pt x="0" y="817484"/>
                </a:cubicBezTo>
                <a:cubicBezTo>
                  <a:pt x="0" y="545143"/>
                  <a:pt x="110388" y="298584"/>
                  <a:pt x="288861" y="120110"/>
                </a:cubicBezTo>
                <a:close/>
              </a:path>
            </a:pathLst>
          </a:cu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508000" dist="254000" dir="2700000">
              <a:schemeClr val="accent1">
                <a:lumMod val="60000"/>
                <a:lumOff val="40000"/>
                <a:alpha val="6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8" name="Group 27">
            <a:extLst>
              <a:ext uri="{FF2B5EF4-FFF2-40B4-BE49-F238E27FC236}">
                <a16:creationId xmlns:a16="http://schemas.microsoft.com/office/drawing/2014/main" id="{4A5A234B-C533-4F71-925E-C2E8E3D650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5102944"/>
            <a:ext cx="678135" cy="990000"/>
            <a:chOff x="10490969" y="1448827"/>
            <a:chExt cx="678135" cy="990000"/>
          </a:xfrm>
        </p:grpSpPr>
        <p:sp>
          <p:nvSpPr>
            <p:cNvPr id="29" name="Freeform: Shape 28">
              <a:extLst>
                <a:ext uri="{FF2B5EF4-FFF2-40B4-BE49-F238E27FC236}">
                  <a16:creationId xmlns:a16="http://schemas.microsoft.com/office/drawing/2014/main" id="{0A4E75CC-E578-4228-B34E-9209851DDF9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0" name="Oval 29">
              <a:extLst>
                <a:ext uri="{FF2B5EF4-FFF2-40B4-BE49-F238E27FC236}">
                  <a16:creationId xmlns:a16="http://schemas.microsoft.com/office/drawing/2014/main" id="{B8047FF5-0447-419B-98AA-200D3EFCFA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Oval 30">
              <a:extLst>
                <a:ext uri="{FF2B5EF4-FFF2-40B4-BE49-F238E27FC236}">
                  <a16:creationId xmlns:a16="http://schemas.microsoft.com/office/drawing/2014/main" id="{1DEF1292-D407-482E-9952-1E54DB93B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Freeform: Shape 31">
              <a:extLst>
                <a:ext uri="{FF2B5EF4-FFF2-40B4-BE49-F238E27FC236}">
                  <a16:creationId xmlns:a16="http://schemas.microsoft.com/office/drawing/2014/main" id="{19348AA9-DD97-42EB-9AAF-66BD070201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5" name="Slide Number Placeholder 4">
            <a:extLst>
              <a:ext uri="{FF2B5EF4-FFF2-40B4-BE49-F238E27FC236}">
                <a16:creationId xmlns:a16="http://schemas.microsoft.com/office/drawing/2014/main" id="{E5FF7FC5-6E31-4501-AAC2-1335AD3C867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5</a:t>
            </a:fld>
            <a:endParaRPr lang="en-US">
              <a:solidFill>
                <a:schemeClr val="tx1">
                  <a:alpha val="80000"/>
                </a:schemeClr>
              </a:solidFill>
            </a:endParaRPr>
          </a:p>
        </p:txBody>
      </p:sp>
      <p:sp>
        <p:nvSpPr>
          <p:cNvPr id="2" name="TextBox 1">
            <a:extLst>
              <a:ext uri="{FF2B5EF4-FFF2-40B4-BE49-F238E27FC236}">
                <a16:creationId xmlns:a16="http://schemas.microsoft.com/office/drawing/2014/main" id="{04F84BF8-0759-4AA0-AB86-ECAB55BD4F58}"/>
              </a:ext>
            </a:extLst>
          </p:cNvPr>
          <p:cNvSpPr txBox="1"/>
          <p:nvPr/>
        </p:nvSpPr>
        <p:spPr>
          <a:xfrm>
            <a:off x="1508936" y="612844"/>
            <a:ext cx="8608253" cy="5632311"/>
          </a:xfrm>
          <a:prstGeom prst="rect">
            <a:avLst/>
          </a:prstGeom>
          <a:noFill/>
        </p:spPr>
        <p:txBody>
          <a:bodyPr wrap="square" rtlCol="0">
            <a:spAutoFit/>
          </a:bodyPr>
          <a:lstStyle/>
          <a:p>
            <a:r>
              <a:rPr lang="en-US" b="0" i="0" dirty="0">
                <a:effectLst/>
                <a:latin typeface="Source Serif Pro" panose="020B0604020202020204" pitchFamily="18" charset="0"/>
              </a:rPr>
              <a:t>Parking is one of the key component of transportation program all over the world. With the increasing percentage of vehicle ownership in recent times, parking has become a conflicting and confusing situation for lot of people.</a:t>
            </a:r>
          </a:p>
          <a:p>
            <a:endParaRPr lang="en-US" dirty="0">
              <a:latin typeface="Source Serif Pro" panose="020B0604020202020204" pitchFamily="18" charset="0"/>
            </a:endParaRPr>
          </a:p>
          <a:p>
            <a:r>
              <a:rPr lang="en-US" b="0" i="0" dirty="0">
                <a:effectLst/>
                <a:latin typeface="Source Serif Pro" panose="02040603050405020204" pitchFamily="18" charset="0"/>
              </a:rPr>
              <a:t>The average </a:t>
            </a:r>
            <a:r>
              <a:rPr lang="en-US" b="0" i="0" u="none" strike="noStrike" dirty="0">
                <a:effectLst/>
                <a:latin typeface="Source Serif Pro" panose="02040603050405020204" pitchFamily="18" charset="0"/>
                <a:hlinkClick r:id="rId2">
                  <a:extLst>
                    <a:ext uri="{A12FA001-AC4F-418D-AE19-62706E023703}">
                      <ahyp:hlinkClr xmlns:ahyp="http://schemas.microsoft.com/office/drawing/2018/hyperlinkcolor" val="tx"/>
                    </a:ext>
                  </a:extLst>
                </a:hlinkClick>
              </a:rPr>
              <a:t>automobile</a:t>
            </a:r>
            <a:r>
              <a:rPr lang="en-US" b="0" i="0" dirty="0">
                <a:effectLst/>
                <a:latin typeface="Source Serif Pro" panose="02040603050405020204" pitchFamily="18" charset="0"/>
              </a:rPr>
              <a:t> is in motion only for a small percentage of time. During the remaining times it is stationary, parked somewhere along the street or off the street on a parking lot or in a special parking facility. </a:t>
            </a:r>
            <a:endParaRPr lang="en-US" b="0" i="0" dirty="0">
              <a:effectLst/>
              <a:latin typeface="Source Serif Pro" panose="020B0604020202020204" pitchFamily="18" charset="0"/>
            </a:endParaRPr>
          </a:p>
          <a:p>
            <a:endParaRPr lang="en-US" dirty="0">
              <a:latin typeface="Source Serif Pro" panose="020B0604020202020204" pitchFamily="18" charset="0"/>
            </a:endParaRPr>
          </a:p>
          <a:p>
            <a:r>
              <a:rPr lang="en-US" dirty="0">
                <a:latin typeface="Source Serif Pro" panose="020B0604020202020204" pitchFamily="18" charset="0"/>
              </a:rPr>
              <a:t>Also finding an empty space to park our vehicle even in a parking lot is tedious.</a:t>
            </a:r>
          </a:p>
          <a:p>
            <a:r>
              <a:rPr lang="en-US" dirty="0">
                <a:latin typeface="Source Serif Pro" panose="020B0604020202020204" pitchFamily="18" charset="0"/>
              </a:rPr>
              <a:t>In a </a:t>
            </a:r>
            <a:r>
              <a:rPr lang="en-US" dirty="0" err="1">
                <a:latin typeface="Source Serif Pro" panose="020B0604020202020204" pitchFamily="18" charset="0"/>
              </a:rPr>
              <a:t>multifloor</a:t>
            </a:r>
            <a:r>
              <a:rPr lang="en-US" dirty="0">
                <a:latin typeface="Source Serif Pro" panose="020B0604020202020204" pitchFamily="18" charset="0"/>
              </a:rPr>
              <a:t> parking, people have to roam around in every lane to find the right parking spot  and then proceed to the next floor which is very time consuming and a great mood spoiler.</a:t>
            </a:r>
          </a:p>
          <a:p>
            <a:endParaRPr lang="en-US" dirty="0">
              <a:latin typeface="Source Serif Pro" panose="020B0604020202020204" pitchFamily="18" charset="0"/>
            </a:endParaRPr>
          </a:p>
          <a:p>
            <a:r>
              <a:rPr lang="en-US" dirty="0">
                <a:latin typeface="Source Serif Pro" panose="020B0604020202020204" pitchFamily="18" charset="0"/>
              </a:rPr>
              <a:t>In densely populated regions like in </a:t>
            </a:r>
            <a:r>
              <a:rPr lang="en-US" dirty="0" err="1">
                <a:latin typeface="Source Serif Pro" panose="020B0604020202020204" pitchFamily="18" charset="0"/>
              </a:rPr>
              <a:t>metropolean</a:t>
            </a:r>
            <a:r>
              <a:rPr lang="en-US" dirty="0">
                <a:latin typeface="Source Serif Pro" panose="020B0604020202020204" pitchFamily="18" charset="0"/>
              </a:rPr>
              <a:t> cities, around metros, malls ,tourist places , factories </a:t>
            </a:r>
            <a:r>
              <a:rPr lang="en-US" dirty="0" err="1">
                <a:latin typeface="Source Serif Pro" panose="020B0604020202020204" pitchFamily="18" charset="0"/>
              </a:rPr>
              <a:t>etc</a:t>
            </a:r>
            <a:r>
              <a:rPr lang="en-US" dirty="0">
                <a:latin typeface="Source Serif Pro" panose="020B0604020202020204" pitchFamily="18" charset="0"/>
              </a:rPr>
              <a:t> , finding a parking slot in less time is still a dream.</a:t>
            </a:r>
          </a:p>
          <a:p>
            <a:endParaRPr lang="en-US" dirty="0">
              <a:latin typeface="Source Serif Pro" panose="020B0604020202020204" pitchFamily="18" charset="0"/>
            </a:endParaRPr>
          </a:p>
          <a:p>
            <a:r>
              <a:rPr lang="en-US" dirty="0">
                <a:latin typeface="Source Serif Pro" panose="020B0604020202020204" pitchFamily="18" charset="0"/>
              </a:rPr>
              <a:t>In case of an emergency, exiting from parking is also a big issue</a:t>
            </a:r>
          </a:p>
          <a:p>
            <a:endParaRPr lang="en-US" dirty="0">
              <a:latin typeface="Source Serif Pro" panose="020B0604020202020204" pitchFamily="18" charset="0"/>
            </a:endParaRPr>
          </a:p>
          <a:p>
            <a:endParaRPr lang="en-US" dirty="0">
              <a:latin typeface="Source Serif Pro" panose="020B0604020202020204" pitchFamily="18" charset="0"/>
            </a:endParaRPr>
          </a:p>
          <a:p>
            <a:endParaRPr lang="en-IN" dirty="0"/>
          </a:p>
        </p:txBody>
      </p:sp>
      <p:sp>
        <p:nvSpPr>
          <p:cNvPr id="23" name="Footer Placeholder 2">
            <a:extLst>
              <a:ext uri="{FF2B5EF4-FFF2-40B4-BE49-F238E27FC236}">
                <a16:creationId xmlns:a16="http://schemas.microsoft.com/office/drawing/2014/main" id="{E2E625FB-61C3-4494-BD83-4CEE96A034EE}"/>
              </a:ext>
            </a:extLst>
          </p:cNvPr>
          <p:cNvSpPr txBox="1">
            <a:spLocks/>
          </p:cNvSpPr>
          <p:nvPr/>
        </p:nvSpPr>
        <p:spPr>
          <a:xfrm>
            <a:off x="129567" y="6542008"/>
            <a:ext cx="6379210" cy="153888"/>
          </a:xfrm>
          <a:prstGeom prst="rect">
            <a:avLst/>
          </a:prstGeom>
        </p:spPr>
        <p:txBody>
          <a:bodyPr vert="horz" wrap="square" lIns="0" tIns="0" rIns="0" bIns="0" rtlCol="0" anchor="ctr">
            <a:norm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a:solidFill>
                  <a:schemeClr val="tx1">
                    <a:alpha val="80000"/>
                  </a:schemeClr>
                </a:solidFill>
              </a:rPr>
              <a:t>Niharika Singh, 21095078</a:t>
            </a:r>
            <a:endParaRPr lang="en-US" dirty="0">
              <a:solidFill>
                <a:schemeClr val="tx1">
                  <a:alpha val="80000"/>
                </a:schemeClr>
              </a:solidFill>
            </a:endParaRPr>
          </a:p>
        </p:txBody>
      </p:sp>
    </p:spTree>
    <p:extLst>
      <p:ext uri="{BB962C8B-B14F-4D97-AF65-F5344CB8AC3E}">
        <p14:creationId xmlns:p14="http://schemas.microsoft.com/office/powerpoint/2010/main" val="2185931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3" name="Freeform: Shape 54">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 name="Oval 56">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 name="Oval 58">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6" name="Group 60">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77" name="Freeform: Shape 61">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62">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9" name="Oval 63">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 name="Oval 64">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81" name="Rectangle 66">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Placeholder 8" descr="A picture containing text, indoor, ceiling, scene&#10;&#10;Description automatically generated">
            <a:extLst>
              <a:ext uri="{FF2B5EF4-FFF2-40B4-BE49-F238E27FC236}">
                <a16:creationId xmlns:a16="http://schemas.microsoft.com/office/drawing/2014/main" id="{B14CFC7F-A79F-4C53-AEC5-3784BA5ABC3E}"/>
              </a:ext>
            </a:extLst>
          </p:cNvPr>
          <p:cNvPicPr>
            <a:picLocks noGrp="1" noChangeAspect="1"/>
          </p:cNvPicPr>
          <p:nvPr>
            <p:ph type="pic" sz="quarter" idx="13"/>
          </p:nvPr>
        </p:nvPicPr>
        <p:blipFill>
          <a:blip r:embed="rId3"/>
          <a:srcRect t="10625" b="10625"/>
          <a:stretch>
            <a:fillRect/>
          </a:stretch>
        </p:blipFill>
        <p:spPr>
          <a:xfrm>
            <a:off x="12166" y="181"/>
            <a:ext cx="12179834"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82" name="Rectangle 68">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7859713"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905839" y="1821590"/>
            <a:ext cx="3565524" cy="908730"/>
          </a:xfrm>
        </p:spPr>
        <p:txBody>
          <a:bodyPr vert="horz" wrap="square" lIns="0" tIns="0" rIns="0" bIns="0" rtlCol="0" anchor="b" anchorCtr="0">
            <a:normAutofit/>
          </a:bodyPr>
          <a:lstStyle/>
          <a:p>
            <a:pPr>
              <a:lnSpc>
                <a:spcPct val="100000"/>
              </a:lnSpc>
            </a:pPr>
            <a:r>
              <a:rPr lang="en-US" sz="4800" dirty="0"/>
              <a:t>Solution</a:t>
            </a:r>
          </a:p>
        </p:txBody>
      </p:sp>
      <p:sp>
        <p:nvSpPr>
          <p:cNvPr id="83" name="Rectangle 70">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6</a:t>
            </a:fld>
            <a:endParaRPr lang="en-US">
              <a:solidFill>
                <a:schemeClr val="tx1">
                  <a:alpha val="80000"/>
                </a:schemeClr>
              </a:solidFill>
            </a:endParaRPr>
          </a:p>
        </p:txBody>
      </p:sp>
      <p:sp>
        <p:nvSpPr>
          <p:cNvPr id="18" name="Footer Placeholder 2">
            <a:extLst>
              <a:ext uri="{FF2B5EF4-FFF2-40B4-BE49-F238E27FC236}">
                <a16:creationId xmlns:a16="http://schemas.microsoft.com/office/drawing/2014/main" id="{D5FE9117-D383-4F8E-9942-4AF5DF7F9EEA}"/>
              </a:ext>
            </a:extLst>
          </p:cNvPr>
          <p:cNvSpPr txBox="1">
            <a:spLocks/>
          </p:cNvSpPr>
          <p:nvPr/>
        </p:nvSpPr>
        <p:spPr>
          <a:xfrm>
            <a:off x="129567" y="6542008"/>
            <a:ext cx="6379210" cy="153888"/>
          </a:xfrm>
          <a:prstGeom prst="rect">
            <a:avLst/>
          </a:prstGeom>
        </p:spPr>
        <p:txBody>
          <a:bodyPr vert="horz" wrap="square" lIns="0" tIns="0" rIns="0" bIns="0" rtlCol="0" anchor="ctr">
            <a:normAutofit/>
          </a:bodyPr>
          <a:lstStyle>
            <a:defPPr>
              <a:defRPr lang="en-US"/>
            </a:defPPr>
            <a:lvl1pPr marL="0" algn="l" defTabSz="914400" rtl="0" eaLnBrk="1" latinLnBrk="0" hangingPunct="1">
              <a:defRPr sz="1000" kern="1200">
                <a:solidFill>
                  <a:schemeClr val="tx1">
                    <a:lumMod val="65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a:solidFill>
                  <a:schemeClr val="tx1">
                    <a:alpha val="80000"/>
                  </a:schemeClr>
                </a:solidFill>
              </a:rPr>
              <a:t>Niharika Singh, 21095078</a:t>
            </a:r>
            <a:endParaRPr lang="en-US" dirty="0">
              <a:solidFill>
                <a:schemeClr val="tx1">
                  <a:alpha val="80000"/>
                </a:schemeClr>
              </a:solidFill>
            </a:endParaRPr>
          </a:p>
        </p:txBody>
      </p:sp>
    </p:spTree>
    <p:extLst>
      <p:ext uri="{BB962C8B-B14F-4D97-AF65-F5344CB8AC3E}">
        <p14:creationId xmlns:p14="http://schemas.microsoft.com/office/powerpoint/2010/main" val="2029422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Oval 15">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8" name="Group 17">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9" name="Freeform: Shape 18">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Oval 20">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Oval 21">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4" name="Rectangle 23">
            <a:extLst>
              <a:ext uri="{FF2B5EF4-FFF2-40B4-BE49-F238E27FC236}">
                <a16:creationId xmlns:a16="http://schemas.microsoft.com/office/drawing/2014/main" id="{3E4A0FF0-C01D-4D79-B2A0-DB8ABC7F32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75BADA6A-2C76-4836-8989-77894EEFDD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4142" y="0"/>
            <a:ext cx="1972470" cy="1803719"/>
          </a:xfrm>
          <a:custGeom>
            <a:avLst/>
            <a:gdLst>
              <a:gd name="connsiteX0" fmla="*/ 434437 w 1972470"/>
              <a:gd name="connsiteY0" fmla="*/ 0 h 1803719"/>
              <a:gd name="connsiteX1" fmla="*/ 1538034 w 1972470"/>
              <a:gd name="connsiteY1" fmla="*/ 0 h 1803719"/>
              <a:gd name="connsiteX2" fmla="*/ 1683609 w 1972470"/>
              <a:gd name="connsiteY2" fmla="*/ 120110 h 1803719"/>
              <a:gd name="connsiteX3" fmla="*/ 1972470 w 1972470"/>
              <a:gd name="connsiteY3" fmla="*/ 817484 h 1803719"/>
              <a:gd name="connsiteX4" fmla="*/ 986235 w 1972470"/>
              <a:gd name="connsiteY4" fmla="*/ 1803719 h 1803719"/>
              <a:gd name="connsiteX5" fmla="*/ 0 w 1972470"/>
              <a:gd name="connsiteY5" fmla="*/ 817484 h 1803719"/>
              <a:gd name="connsiteX6" fmla="*/ 288861 w 1972470"/>
              <a:gd name="connsiteY6" fmla="*/ 120110 h 1803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2470" h="1803719">
                <a:moveTo>
                  <a:pt x="434437" y="0"/>
                </a:moveTo>
                <a:lnTo>
                  <a:pt x="1538034" y="0"/>
                </a:lnTo>
                <a:lnTo>
                  <a:pt x="1683609" y="120110"/>
                </a:lnTo>
                <a:cubicBezTo>
                  <a:pt x="1862082" y="298584"/>
                  <a:pt x="1972470" y="545143"/>
                  <a:pt x="1972470" y="817484"/>
                </a:cubicBezTo>
                <a:cubicBezTo>
                  <a:pt x="1972470" y="1362167"/>
                  <a:pt x="1530918" y="1803719"/>
                  <a:pt x="986235" y="1803719"/>
                </a:cubicBezTo>
                <a:cubicBezTo>
                  <a:pt x="441552" y="1803719"/>
                  <a:pt x="0" y="1362167"/>
                  <a:pt x="0" y="817484"/>
                </a:cubicBezTo>
                <a:cubicBezTo>
                  <a:pt x="0" y="545143"/>
                  <a:pt x="110388" y="298584"/>
                  <a:pt x="288861" y="120110"/>
                </a:cubicBezTo>
                <a:close/>
              </a:path>
            </a:pathLst>
          </a:cu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508000" dist="254000" dir="2700000">
              <a:schemeClr val="accent1">
                <a:lumMod val="60000"/>
                <a:lumOff val="40000"/>
                <a:alpha val="6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8" name="Group 27">
            <a:extLst>
              <a:ext uri="{FF2B5EF4-FFF2-40B4-BE49-F238E27FC236}">
                <a16:creationId xmlns:a16="http://schemas.microsoft.com/office/drawing/2014/main" id="{4A5A234B-C533-4F71-925E-C2E8E3D650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5102944"/>
            <a:ext cx="678135" cy="990000"/>
            <a:chOff x="10490969" y="1448827"/>
            <a:chExt cx="678135" cy="990000"/>
          </a:xfrm>
        </p:grpSpPr>
        <p:sp>
          <p:nvSpPr>
            <p:cNvPr id="29" name="Freeform: Shape 28">
              <a:extLst>
                <a:ext uri="{FF2B5EF4-FFF2-40B4-BE49-F238E27FC236}">
                  <a16:creationId xmlns:a16="http://schemas.microsoft.com/office/drawing/2014/main" id="{0A4E75CC-E578-4228-B34E-9209851DDF9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0" name="Oval 29">
              <a:extLst>
                <a:ext uri="{FF2B5EF4-FFF2-40B4-BE49-F238E27FC236}">
                  <a16:creationId xmlns:a16="http://schemas.microsoft.com/office/drawing/2014/main" id="{B8047FF5-0447-419B-98AA-200D3EFCFA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Oval 30">
              <a:extLst>
                <a:ext uri="{FF2B5EF4-FFF2-40B4-BE49-F238E27FC236}">
                  <a16:creationId xmlns:a16="http://schemas.microsoft.com/office/drawing/2014/main" id="{1DEF1292-D407-482E-9952-1E54DB93B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Freeform: Shape 31">
              <a:extLst>
                <a:ext uri="{FF2B5EF4-FFF2-40B4-BE49-F238E27FC236}">
                  <a16:creationId xmlns:a16="http://schemas.microsoft.com/office/drawing/2014/main" id="{19348AA9-DD97-42EB-9AAF-66BD070201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5" name="Slide Number Placeholder 4">
            <a:extLst>
              <a:ext uri="{FF2B5EF4-FFF2-40B4-BE49-F238E27FC236}">
                <a16:creationId xmlns:a16="http://schemas.microsoft.com/office/drawing/2014/main" id="{E5FF7FC5-6E31-4501-AAC2-1335AD3C867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7</a:t>
            </a:fld>
            <a:endParaRPr lang="en-US">
              <a:solidFill>
                <a:schemeClr val="tx1">
                  <a:alpha val="80000"/>
                </a:schemeClr>
              </a:solidFill>
            </a:endParaRPr>
          </a:p>
        </p:txBody>
      </p:sp>
      <p:sp>
        <p:nvSpPr>
          <p:cNvPr id="2" name="TextBox 1">
            <a:extLst>
              <a:ext uri="{FF2B5EF4-FFF2-40B4-BE49-F238E27FC236}">
                <a16:creationId xmlns:a16="http://schemas.microsoft.com/office/drawing/2014/main" id="{04F84BF8-0759-4AA0-AB86-ECAB55BD4F58}"/>
              </a:ext>
            </a:extLst>
          </p:cNvPr>
          <p:cNvSpPr txBox="1"/>
          <p:nvPr/>
        </p:nvSpPr>
        <p:spPr>
          <a:xfrm>
            <a:off x="1469602" y="992221"/>
            <a:ext cx="8608253" cy="923330"/>
          </a:xfrm>
          <a:prstGeom prst="rect">
            <a:avLst/>
          </a:prstGeom>
          <a:noFill/>
        </p:spPr>
        <p:txBody>
          <a:bodyPr wrap="square" rtlCol="0">
            <a:spAutoFit/>
          </a:bodyPr>
          <a:lstStyle/>
          <a:p>
            <a:endParaRPr lang="en-US" dirty="0">
              <a:latin typeface="Source Serif Pro" panose="020B0604020202020204" pitchFamily="18" charset="0"/>
            </a:endParaRPr>
          </a:p>
          <a:p>
            <a:endParaRPr lang="en-US" dirty="0">
              <a:latin typeface="Source Serif Pro" panose="020B0604020202020204" pitchFamily="18" charset="0"/>
            </a:endParaRPr>
          </a:p>
          <a:p>
            <a:endParaRPr lang="en-IN" dirty="0"/>
          </a:p>
        </p:txBody>
      </p:sp>
      <p:sp>
        <p:nvSpPr>
          <p:cNvPr id="6" name="TextBox 5">
            <a:extLst>
              <a:ext uri="{FF2B5EF4-FFF2-40B4-BE49-F238E27FC236}">
                <a16:creationId xmlns:a16="http://schemas.microsoft.com/office/drawing/2014/main" id="{EB485ABB-642F-4630-BE3F-BBAB59517D23}"/>
              </a:ext>
            </a:extLst>
          </p:cNvPr>
          <p:cNvSpPr txBox="1"/>
          <p:nvPr/>
        </p:nvSpPr>
        <p:spPr>
          <a:xfrm>
            <a:off x="1469602" y="796205"/>
            <a:ext cx="8921596" cy="4862870"/>
          </a:xfrm>
          <a:prstGeom prst="rect">
            <a:avLst/>
          </a:prstGeom>
          <a:noFill/>
        </p:spPr>
        <p:txBody>
          <a:bodyPr wrap="square" rtlCol="0">
            <a:spAutoFit/>
          </a:bodyPr>
          <a:lstStyle/>
          <a:p>
            <a:r>
              <a:rPr lang="en-US" dirty="0"/>
              <a:t>We introduce you to smart car parking system which helps you save time and energy.</a:t>
            </a:r>
          </a:p>
          <a:p>
            <a:endParaRPr lang="en-US" dirty="0"/>
          </a:p>
          <a:p>
            <a:r>
              <a:rPr lang="en-US" dirty="0"/>
              <a:t>In this we will use </a:t>
            </a:r>
            <a:r>
              <a:rPr lang="en-US" dirty="0">
                <a:solidFill>
                  <a:srgbClr val="FFFF00"/>
                </a:solidFill>
              </a:rPr>
              <a:t>IR sensors </a:t>
            </a:r>
            <a:r>
              <a:rPr lang="en-US" dirty="0"/>
              <a:t>in every parking slot which will tell us whether the slot is empty or occupied.  We can also integrate it with red and green </a:t>
            </a:r>
            <a:r>
              <a:rPr lang="en-US" dirty="0" err="1"/>
              <a:t>leds</a:t>
            </a:r>
            <a:r>
              <a:rPr lang="en-US" dirty="0"/>
              <a:t> so that the user can see from far an empty slot.</a:t>
            </a:r>
          </a:p>
          <a:p>
            <a:endParaRPr lang="en-US" dirty="0"/>
          </a:p>
          <a:p>
            <a:r>
              <a:rPr lang="en-US" sz="2000" dirty="0">
                <a:solidFill>
                  <a:srgbClr val="FFFF00"/>
                </a:solidFill>
              </a:rPr>
              <a:t>We will have a big lcd display at the entrance which will guide the user to an empty slot by showing all the available (vacant) slots in each lane</a:t>
            </a:r>
            <a:r>
              <a:rPr lang="en-US" sz="2000" dirty="0"/>
              <a:t>.</a:t>
            </a:r>
          </a:p>
          <a:p>
            <a:endParaRPr lang="en-US" dirty="0"/>
          </a:p>
          <a:p>
            <a:r>
              <a:rPr lang="en-US" dirty="0"/>
              <a:t>We have also used </a:t>
            </a:r>
            <a:r>
              <a:rPr lang="en-US" dirty="0">
                <a:solidFill>
                  <a:srgbClr val="FFFF00"/>
                </a:solidFill>
              </a:rPr>
              <a:t>fire alarm sensors </a:t>
            </a:r>
            <a:r>
              <a:rPr lang="en-US" dirty="0"/>
              <a:t>in case of emergency inside the parking lot .</a:t>
            </a:r>
          </a:p>
          <a:p>
            <a:endParaRPr lang="en-US" dirty="0"/>
          </a:p>
          <a:p>
            <a:r>
              <a:rPr lang="en-US" dirty="0"/>
              <a:t>In case of registered users, parking charges is automatically deducted from his/her account using </a:t>
            </a:r>
            <a:r>
              <a:rPr lang="en-US" dirty="0">
                <a:solidFill>
                  <a:srgbClr val="FFFF00"/>
                </a:solidFill>
              </a:rPr>
              <a:t>RFID tag </a:t>
            </a:r>
            <a:r>
              <a:rPr lang="en-US" dirty="0"/>
              <a:t>and a message will be sent to the person on his/her mobile phone via text </a:t>
            </a:r>
            <a:r>
              <a:rPr lang="en-US" dirty="0" err="1"/>
              <a:t>sms</a:t>
            </a:r>
            <a:r>
              <a:rPr lang="en-US" dirty="0"/>
              <a:t>.</a:t>
            </a:r>
          </a:p>
          <a:p>
            <a:r>
              <a:rPr lang="en-US" dirty="0"/>
              <a:t>For non registered users, manual mode of payment shall be adopted.</a:t>
            </a:r>
          </a:p>
          <a:p>
            <a:endParaRPr lang="en-US" dirty="0"/>
          </a:p>
          <a:p>
            <a:endParaRPr lang="en-US" dirty="0"/>
          </a:p>
          <a:p>
            <a:endParaRPr lang="en-IN" dirty="0"/>
          </a:p>
        </p:txBody>
      </p:sp>
      <p:sp>
        <p:nvSpPr>
          <p:cNvPr id="23" name="Footer Placeholder 2">
            <a:extLst>
              <a:ext uri="{FF2B5EF4-FFF2-40B4-BE49-F238E27FC236}">
                <a16:creationId xmlns:a16="http://schemas.microsoft.com/office/drawing/2014/main" id="{C2842634-7D19-4616-B2FA-90EC41132649}"/>
              </a:ext>
            </a:extLst>
          </p:cNvPr>
          <p:cNvSpPr>
            <a:spLocks noGrp="1"/>
          </p:cNvSpPr>
          <p:nvPr>
            <p:ph type="ftr" sz="quarter" idx="11"/>
          </p:nvPr>
        </p:nvSpPr>
        <p:spPr>
          <a:xfrm>
            <a:off x="129567" y="6542008"/>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Niharika Singh, 21095078</a:t>
            </a:r>
          </a:p>
        </p:txBody>
      </p:sp>
    </p:spTree>
    <p:extLst>
      <p:ext uri="{BB962C8B-B14F-4D97-AF65-F5344CB8AC3E}">
        <p14:creationId xmlns:p14="http://schemas.microsoft.com/office/powerpoint/2010/main" val="1079296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65EE0CA1-D3EE-4024-8924-687FF7C9B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Placeholder 8" descr="Diagram&#10;&#10;Description automatically generated">
            <a:extLst>
              <a:ext uri="{FF2B5EF4-FFF2-40B4-BE49-F238E27FC236}">
                <a16:creationId xmlns:a16="http://schemas.microsoft.com/office/drawing/2014/main" id="{D574DCEB-DBDC-4FDA-9773-AA1D2BFDE3E2}"/>
              </a:ext>
            </a:extLst>
          </p:cNvPr>
          <p:cNvPicPr>
            <a:picLocks noGrp="1" noChangeAspect="1"/>
          </p:cNvPicPr>
          <p:nvPr>
            <p:ph type="pic" sz="quarter" idx="13"/>
          </p:nvPr>
        </p:nvPicPr>
        <p:blipFill rotWithShape="1">
          <a:blip r:embed="rId2"/>
          <a:srcRect t="1483" b="12355"/>
          <a:stretch/>
        </p:blipFill>
        <p:spPr>
          <a:xfrm>
            <a:off x="1236273" y="736231"/>
            <a:ext cx="9719453" cy="5924869"/>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8</a:t>
            </a:fld>
            <a:endParaRPr lang="en-US">
              <a:solidFill>
                <a:schemeClr val="tx1">
                  <a:alpha val="80000"/>
                </a:schemeClr>
              </a:solidFill>
            </a:endParaRPr>
          </a:p>
        </p:txBody>
      </p:sp>
      <p:sp>
        <p:nvSpPr>
          <p:cNvPr id="10" name="TextBox 9">
            <a:extLst>
              <a:ext uri="{FF2B5EF4-FFF2-40B4-BE49-F238E27FC236}">
                <a16:creationId xmlns:a16="http://schemas.microsoft.com/office/drawing/2014/main" id="{4DC68D0D-F94F-48B7-BAAE-45E6ED7A3EA5}"/>
              </a:ext>
            </a:extLst>
          </p:cNvPr>
          <p:cNvSpPr txBox="1"/>
          <p:nvPr/>
        </p:nvSpPr>
        <p:spPr>
          <a:xfrm>
            <a:off x="3699939" y="102730"/>
            <a:ext cx="5126477" cy="1077218"/>
          </a:xfrm>
          <a:prstGeom prst="rect">
            <a:avLst/>
          </a:prstGeom>
          <a:noFill/>
        </p:spPr>
        <p:txBody>
          <a:bodyPr wrap="square" rtlCol="0">
            <a:spAutoFit/>
          </a:bodyPr>
          <a:lstStyle/>
          <a:p>
            <a:r>
              <a:rPr lang="en-US" sz="3200" dirty="0"/>
              <a:t>Sample parking example</a:t>
            </a:r>
          </a:p>
          <a:p>
            <a:endParaRPr lang="en-IN" sz="3200" dirty="0"/>
          </a:p>
        </p:txBody>
      </p:sp>
      <p:sp>
        <p:nvSpPr>
          <p:cNvPr id="6" name="Footer Placeholder 2">
            <a:extLst>
              <a:ext uri="{FF2B5EF4-FFF2-40B4-BE49-F238E27FC236}">
                <a16:creationId xmlns:a16="http://schemas.microsoft.com/office/drawing/2014/main" id="{2604C4B1-8636-4E44-A6B6-CFB44D433425}"/>
              </a:ext>
            </a:extLst>
          </p:cNvPr>
          <p:cNvSpPr>
            <a:spLocks noGrp="1"/>
          </p:cNvSpPr>
          <p:nvPr>
            <p:ph type="ftr" sz="quarter" idx="11"/>
          </p:nvPr>
        </p:nvSpPr>
        <p:spPr>
          <a:xfrm>
            <a:off x="129567" y="6542008"/>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Niharika Singh, 21095078</a:t>
            </a:r>
          </a:p>
        </p:txBody>
      </p:sp>
    </p:spTree>
    <p:extLst>
      <p:ext uri="{BB962C8B-B14F-4D97-AF65-F5344CB8AC3E}">
        <p14:creationId xmlns:p14="http://schemas.microsoft.com/office/powerpoint/2010/main" val="395518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550863" y="730184"/>
            <a:ext cx="11091600" cy="1332000"/>
          </a:xfrm>
        </p:spPr>
        <p:txBody>
          <a:bodyPr/>
          <a:lstStyle/>
          <a:p>
            <a:pPr algn="ctr"/>
            <a:r>
              <a:rPr lang="en-US" sz="4400" dirty="0"/>
              <a:t>Sample LCD display at the Entrance</a:t>
            </a:r>
          </a:p>
        </p:txBody>
      </p:sp>
      <p:graphicFrame>
        <p:nvGraphicFramePr>
          <p:cNvPr id="13" name="Table 13">
            <a:extLst>
              <a:ext uri="{FF2B5EF4-FFF2-40B4-BE49-F238E27FC236}">
                <a16:creationId xmlns:a16="http://schemas.microsoft.com/office/drawing/2014/main" id="{914D6EE3-4782-45C1-A75C-003483879C97}"/>
              </a:ext>
            </a:extLst>
          </p:cNvPr>
          <p:cNvGraphicFramePr>
            <a:graphicFrameLocks noGrp="1"/>
          </p:cNvGraphicFramePr>
          <p:nvPr>
            <p:ph idx="1"/>
            <p:extLst>
              <p:ext uri="{D42A27DB-BD31-4B8C-83A1-F6EECF244321}">
                <p14:modId xmlns:p14="http://schemas.microsoft.com/office/powerpoint/2010/main" val="3773023643"/>
              </p:ext>
            </p:extLst>
          </p:nvPr>
        </p:nvGraphicFramePr>
        <p:xfrm>
          <a:off x="360258" y="2331160"/>
          <a:ext cx="9588605" cy="2466720"/>
        </p:xfrm>
        <a:graphic>
          <a:graphicData uri="http://schemas.openxmlformats.org/drawingml/2006/table">
            <a:tbl>
              <a:tblPr firstRow="1" bandRow="1">
                <a:tableStyleId>{7DF18680-E054-41AD-8BC1-D1AEF772440D}</a:tableStyleId>
              </a:tblPr>
              <a:tblGrid>
                <a:gridCol w="1917721">
                  <a:extLst>
                    <a:ext uri="{9D8B030D-6E8A-4147-A177-3AD203B41FA5}">
                      <a16:colId xmlns:a16="http://schemas.microsoft.com/office/drawing/2014/main" val="562691606"/>
                    </a:ext>
                  </a:extLst>
                </a:gridCol>
                <a:gridCol w="1917721">
                  <a:extLst>
                    <a:ext uri="{9D8B030D-6E8A-4147-A177-3AD203B41FA5}">
                      <a16:colId xmlns:a16="http://schemas.microsoft.com/office/drawing/2014/main" val="3970149589"/>
                    </a:ext>
                  </a:extLst>
                </a:gridCol>
                <a:gridCol w="1917721">
                  <a:extLst>
                    <a:ext uri="{9D8B030D-6E8A-4147-A177-3AD203B41FA5}">
                      <a16:colId xmlns:a16="http://schemas.microsoft.com/office/drawing/2014/main" val="1552287268"/>
                    </a:ext>
                  </a:extLst>
                </a:gridCol>
                <a:gridCol w="1917721">
                  <a:extLst>
                    <a:ext uri="{9D8B030D-6E8A-4147-A177-3AD203B41FA5}">
                      <a16:colId xmlns:a16="http://schemas.microsoft.com/office/drawing/2014/main" val="3637583548"/>
                    </a:ext>
                  </a:extLst>
                </a:gridCol>
                <a:gridCol w="1917721">
                  <a:extLst>
                    <a:ext uri="{9D8B030D-6E8A-4147-A177-3AD203B41FA5}">
                      <a16:colId xmlns:a16="http://schemas.microsoft.com/office/drawing/2014/main" val="1751413396"/>
                    </a:ext>
                  </a:extLst>
                </a:gridCol>
              </a:tblGrid>
              <a:tr h="493344">
                <a:tc>
                  <a:txBody>
                    <a:bodyPr/>
                    <a:lstStyle/>
                    <a:p>
                      <a:pPr algn="ctr"/>
                      <a:endParaRPr lang="en-US" dirty="0"/>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a:r>
                        <a:rPr lang="en-US" dirty="0"/>
                        <a:t>Slot 1</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a:r>
                        <a:rPr lang="en-US" dirty="0"/>
                        <a:t>Slot 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a:r>
                        <a:rPr lang="en-US" dirty="0"/>
                        <a:t>Slot 3</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tc>
                  <a:txBody>
                    <a:bodyPr/>
                    <a:lstStyle/>
                    <a:p>
                      <a:pPr algn="ctr"/>
                      <a:r>
                        <a:rPr lang="en-US" dirty="0"/>
                        <a:t>Slot 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193002138"/>
                  </a:ext>
                </a:extLst>
              </a:tr>
              <a:tr h="493344">
                <a:tc>
                  <a:txBody>
                    <a:bodyPr/>
                    <a:lstStyle/>
                    <a:p>
                      <a:pPr algn="ctr"/>
                      <a:r>
                        <a:rPr lang="en-US" dirty="0">
                          <a:solidFill>
                            <a:schemeClr val="tx1"/>
                          </a:solidFill>
                        </a:rPr>
                        <a:t>Lane 1</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O</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V</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O</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O</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2611538"/>
                  </a:ext>
                </a:extLst>
              </a:tr>
              <a:tr h="493344">
                <a:tc>
                  <a:txBody>
                    <a:bodyPr/>
                    <a:lstStyle/>
                    <a:p>
                      <a:pPr algn="ctr"/>
                      <a:r>
                        <a:rPr lang="en-US" dirty="0">
                          <a:solidFill>
                            <a:schemeClr val="tx1"/>
                          </a:solidFill>
                        </a:rPr>
                        <a:t>Lane 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O</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O</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V</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O</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0915798"/>
                  </a:ext>
                </a:extLst>
              </a:tr>
              <a:tr h="493344">
                <a:tc>
                  <a:txBody>
                    <a:bodyPr/>
                    <a:lstStyle/>
                    <a:p>
                      <a:pPr algn="ctr"/>
                      <a:r>
                        <a:rPr lang="en-US" dirty="0">
                          <a:solidFill>
                            <a:schemeClr val="tx1"/>
                          </a:solidFill>
                        </a:rPr>
                        <a:t>Lane 3</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V</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O</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V</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O</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6691047"/>
                  </a:ext>
                </a:extLst>
              </a:tr>
              <a:tr h="493344">
                <a:tc>
                  <a:txBody>
                    <a:bodyPr/>
                    <a:lstStyle/>
                    <a:p>
                      <a:pPr algn="ctr"/>
                      <a:r>
                        <a:rPr lang="en-US" dirty="0">
                          <a:solidFill>
                            <a:schemeClr val="tx1"/>
                          </a:solidFill>
                        </a:rPr>
                        <a:t>Lane 4</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V</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O</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V</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V</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1269701"/>
                  </a:ext>
                </a:extLst>
              </a:tr>
            </a:tbl>
          </a:graphicData>
        </a:graphic>
      </p:graphicFrame>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9</a:t>
            </a:fld>
            <a:endParaRPr lang="en-US"/>
          </a:p>
        </p:txBody>
      </p:sp>
      <p:graphicFrame>
        <p:nvGraphicFramePr>
          <p:cNvPr id="3" name="Table 2">
            <a:extLst>
              <a:ext uri="{FF2B5EF4-FFF2-40B4-BE49-F238E27FC236}">
                <a16:creationId xmlns:a16="http://schemas.microsoft.com/office/drawing/2014/main" id="{CF06932E-85F7-4F0A-BDA5-405DC21A965C}"/>
              </a:ext>
            </a:extLst>
          </p:cNvPr>
          <p:cNvGraphicFramePr>
            <a:graphicFrameLocks noGrp="1"/>
          </p:cNvGraphicFramePr>
          <p:nvPr>
            <p:extLst>
              <p:ext uri="{D42A27DB-BD31-4B8C-83A1-F6EECF244321}">
                <p14:modId xmlns:p14="http://schemas.microsoft.com/office/powerpoint/2010/main" val="3308780813"/>
              </p:ext>
            </p:extLst>
          </p:nvPr>
        </p:nvGraphicFramePr>
        <p:xfrm>
          <a:off x="10113152" y="2331160"/>
          <a:ext cx="1917721" cy="2466720"/>
        </p:xfrm>
        <a:graphic>
          <a:graphicData uri="http://schemas.openxmlformats.org/drawingml/2006/table">
            <a:tbl>
              <a:tblPr firstRow="1" bandRow="1">
                <a:tableStyleId>{7DF18680-E054-41AD-8BC1-D1AEF772440D}</a:tableStyleId>
              </a:tblPr>
              <a:tblGrid>
                <a:gridCol w="1917721">
                  <a:extLst>
                    <a:ext uri="{9D8B030D-6E8A-4147-A177-3AD203B41FA5}">
                      <a16:colId xmlns:a16="http://schemas.microsoft.com/office/drawing/2014/main" val="1451636791"/>
                    </a:ext>
                  </a:extLst>
                </a:gridCol>
              </a:tblGrid>
              <a:tr h="493344">
                <a:tc>
                  <a:txBody>
                    <a:bodyPr/>
                    <a:lstStyle/>
                    <a:p>
                      <a:pPr algn="ctr"/>
                      <a:r>
                        <a:rPr lang="en-US" dirty="0"/>
                        <a:t>Total Vacancy</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067069370"/>
                  </a:ext>
                </a:extLst>
              </a:tr>
              <a:tr h="493344">
                <a:tc>
                  <a:txBody>
                    <a:bodyPr/>
                    <a:lstStyle/>
                    <a:p>
                      <a:pPr algn="ctr"/>
                      <a:r>
                        <a:rPr lang="en-US" dirty="0">
                          <a:solidFill>
                            <a:schemeClr val="tx1"/>
                          </a:solidFill>
                        </a:rPr>
                        <a:t>1</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6305239"/>
                  </a:ext>
                </a:extLst>
              </a:tr>
              <a:tr h="493344">
                <a:tc>
                  <a:txBody>
                    <a:bodyPr/>
                    <a:lstStyle/>
                    <a:p>
                      <a:pPr algn="ctr"/>
                      <a:r>
                        <a:rPr lang="en-US" dirty="0">
                          <a:solidFill>
                            <a:schemeClr val="tx1"/>
                          </a:solidFill>
                        </a:rPr>
                        <a:t>1</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77916560"/>
                  </a:ext>
                </a:extLst>
              </a:tr>
              <a:tr h="493344">
                <a:tc>
                  <a:txBody>
                    <a:bodyPr/>
                    <a:lstStyle/>
                    <a:p>
                      <a:pPr algn="ctr"/>
                      <a:r>
                        <a:rPr lang="en-US" dirty="0">
                          <a:solidFill>
                            <a:schemeClr val="tx1"/>
                          </a:solidFill>
                        </a:rPr>
                        <a:t>2</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1777949"/>
                  </a:ext>
                </a:extLst>
              </a:tr>
              <a:tr h="493344">
                <a:tc>
                  <a:txBody>
                    <a:bodyPr/>
                    <a:lstStyle/>
                    <a:p>
                      <a:pPr algn="ctr"/>
                      <a:r>
                        <a:rPr lang="en-US" dirty="0">
                          <a:solidFill>
                            <a:schemeClr val="tx1"/>
                          </a:solidFill>
                        </a:rPr>
                        <a:t>3</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49768131"/>
                  </a:ext>
                </a:extLst>
              </a:tr>
            </a:tbl>
          </a:graphicData>
        </a:graphic>
      </p:graphicFrame>
      <p:sp>
        <p:nvSpPr>
          <p:cNvPr id="4" name="TextBox 3">
            <a:extLst>
              <a:ext uri="{FF2B5EF4-FFF2-40B4-BE49-F238E27FC236}">
                <a16:creationId xmlns:a16="http://schemas.microsoft.com/office/drawing/2014/main" id="{E9B23C3A-1D5C-4FAB-9FD6-C2914CBCCF6B}"/>
              </a:ext>
            </a:extLst>
          </p:cNvPr>
          <p:cNvSpPr txBox="1"/>
          <p:nvPr/>
        </p:nvSpPr>
        <p:spPr>
          <a:xfrm>
            <a:off x="3930397" y="5321030"/>
            <a:ext cx="4331206" cy="461665"/>
          </a:xfrm>
          <a:prstGeom prst="rect">
            <a:avLst/>
          </a:prstGeom>
          <a:noFill/>
        </p:spPr>
        <p:txBody>
          <a:bodyPr wrap="square" rtlCol="0">
            <a:spAutoFit/>
          </a:bodyPr>
          <a:lstStyle/>
          <a:p>
            <a:r>
              <a:rPr lang="en-US" sz="2400" dirty="0"/>
              <a:t>O </a:t>
            </a:r>
            <a:r>
              <a:rPr lang="en-US" sz="2400" dirty="0">
                <a:sym typeface="Wingdings" panose="05000000000000000000" pitchFamily="2" charset="2"/>
              </a:rPr>
              <a:t>: Occupied         V: Vacant</a:t>
            </a:r>
            <a:endParaRPr lang="en-IN" sz="2400" dirty="0"/>
          </a:p>
        </p:txBody>
      </p:sp>
      <p:sp>
        <p:nvSpPr>
          <p:cNvPr id="7" name="Footer Placeholder 2">
            <a:extLst>
              <a:ext uri="{FF2B5EF4-FFF2-40B4-BE49-F238E27FC236}">
                <a16:creationId xmlns:a16="http://schemas.microsoft.com/office/drawing/2014/main" id="{229B35D9-5838-47A3-907A-A20928A31212}"/>
              </a:ext>
            </a:extLst>
          </p:cNvPr>
          <p:cNvSpPr>
            <a:spLocks noGrp="1"/>
          </p:cNvSpPr>
          <p:nvPr>
            <p:ph type="ftr" sz="quarter" idx="11"/>
          </p:nvPr>
        </p:nvSpPr>
        <p:spPr>
          <a:xfrm>
            <a:off x="129567" y="6542008"/>
            <a:ext cx="6379210" cy="153888"/>
          </a:xfrm>
        </p:spPr>
        <p:txBody>
          <a:bodyPr vert="horz" wrap="square" lIns="0" tIns="0" rIns="0" bIns="0" rtlCol="0" anchor="ctr">
            <a:normAutofit/>
          </a:bodyPr>
          <a:lstStyle/>
          <a:p>
            <a:pPr>
              <a:spcAft>
                <a:spcPts val="600"/>
              </a:spcAft>
            </a:pPr>
            <a:r>
              <a:rPr lang="en-US" kern="1200" dirty="0">
                <a:solidFill>
                  <a:schemeClr val="tx1">
                    <a:alpha val="80000"/>
                  </a:schemeClr>
                </a:solidFill>
                <a:latin typeface="+mn-lt"/>
                <a:ea typeface="+mn-ea"/>
                <a:cs typeface="+mn-cs"/>
              </a:rPr>
              <a:t>Niharika Singh, 21095078</a:t>
            </a:r>
          </a:p>
        </p:txBody>
      </p:sp>
    </p:spTree>
    <p:extLst>
      <p:ext uri="{BB962C8B-B14F-4D97-AF65-F5344CB8AC3E}">
        <p14:creationId xmlns:p14="http://schemas.microsoft.com/office/powerpoint/2010/main" val="2496947791"/>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2.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{75F428AE-39F1-43BC-8255-F6034DB59425}tf33713516_win32</Template>
  <TotalTime>720</TotalTime>
  <Words>794</Words>
  <Application>Microsoft Office PowerPoint</Application>
  <PresentationFormat>Widescreen</PresentationFormat>
  <Paragraphs>129</Paragraphs>
  <Slides>16</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Gill Sans MT</vt:lpstr>
      <vt:lpstr>Source Serif Pro</vt:lpstr>
      <vt:lpstr>Walbaum Display</vt:lpstr>
      <vt:lpstr>3DFloatVTI</vt:lpstr>
      <vt:lpstr>Smart Car Parking  </vt:lpstr>
      <vt:lpstr>Index</vt:lpstr>
      <vt:lpstr>Introduction</vt:lpstr>
      <vt:lpstr>Problem Statement</vt:lpstr>
      <vt:lpstr>PowerPoint Presentation</vt:lpstr>
      <vt:lpstr>Solution</vt:lpstr>
      <vt:lpstr>PowerPoint Presentation</vt:lpstr>
      <vt:lpstr>PowerPoint Presentation</vt:lpstr>
      <vt:lpstr>Sample LCD display at the Entrance</vt:lpstr>
      <vt:lpstr>PowerPoint Presentation</vt:lpstr>
      <vt:lpstr>PowerPoint Presentation</vt:lpstr>
      <vt:lpstr>PowerPoint Presentation</vt:lpstr>
      <vt:lpstr>PowerPoint Presentation</vt:lpstr>
      <vt:lpstr>PowerPoint Presentation</vt:lpstr>
      <vt:lpstr>Benefits and future prospects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Intelligent Car Parking  </dc:title>
  <dc:creator>Harsh Kumar Singh</dc:creator>
  <cp:lastModifiedBy>Harsh Kumar Singh</cp:lastModifiedBy>
  <cp:revision>23</cp:revision>
  <dcterms:created xsi:type="dcterms:W3CDTF">2022-04-11T04:25:33Z</dcterms:created>
  <dcterms:modified xsi:type="dcterms:W3CDTF">2022-04-13T13:16:08Z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